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5" r:id="rId4"/>
    <p:sldId id="267" r:id="rId5"/>
    <p:sldId id="268" r:id="rId6"/>
    <p:sldId id="263" r:id="rId7"/>
    <p:sldId id="266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72" d="100"/>
          <a:sy n="72" d="100"/>
        </p:scale>
        <p:origin x="-9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2518" y="1354358"/>
            <a:ext cx="4395740" cy="234551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ts val="5800"/>
              </a:lnSpc>
            </a:pPr>
            <a:r>
              <a:rPr lang="ru-RU" sz="5400" b="1" dirty="0" smtClean="0">
                <a:ln w="0"/>
                <a:solidFill>
                  <a:srgbClr val="FF5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ropisi" pitchFamily="2" charset="0"/>
                <a:ea typeface="Tahoma" panose="020B0604030504040204" pitchFamily="34" charset="0"/>
                <a:cs typeface="Tahoma" panose="020B0604030504040204" pitchFamily="34" charset="0"/>
              </a:rPr>
              <a:t>Урок русского языка</a:t>
            </a:r>
          </a:p>
          <a:p>
            <a:pPr algn="ctr">
              <a:lnSpc>
                <a:spcPts val="5800"/>
              </a:lnSpc>
            </a:pPr>
            <a:r>
              <a:rPr lang="ru-RU" sz="54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ropisi" pitchFamily="2" charset="0"/>
                <a:ea typeface="Tahoma" panose="020B0604030504040204" pitchFamily="34" charset="0"/>
                <a:cs typeface="Tahoma" panose="020B0604030504040204" pitchFamily="34" charset="0"/>
              </a:rPr>
              <a:t>5 класс</a:t>
            </a:r>
            <a:endParaRPr lang="ru-RU" sz="5400" b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Propisi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85393" y="755374"/>
            <a:ext cx="4399720" cy="1077218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БЕЗУДАРНЫЕ ГЛАСНЫЕ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 КОРНЕ СЛОВА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5287" y="2922104"/>
            <a:ext cx="2888973" cy="2246769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8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?</a:t>
            </a:r>
            <a:r>
              <a:rPr lang="ru-RU" sz="2800" i="1" dirty="0" smtClean="0">
                <a:solidFill>
                  <a:srgbClr val="FF5050"/>
                </a:solidFill>
              </a:rPr>
              <a:t/>
            </a:r>
            <a:br>
              <a:rPr lang="ru-RU" sz="2800" i="1" dirty="0" smtClean="0">
                <a:solidFill>
                  <a:srgbClr val="FF5050"/>
                </a:solidFill>
              </a:rPr>
            </a:br>
            <a:r>
              <a:rPr lang="ru-RU" sz="2800" i="1" dirty="0" smtClean="0"/>
              <a:t>____________</a:t>
            </a:r>
          </a:p>
          <a:p>
            <a:pPr algn="ctr"/>
            <a:r>
              <a:rPr lang="ru-RU" sz="2800" i="1" dirty="0" smtClean="0"/>
              <a:t>з</a:t>
            </a:r>
            <a:r>
              <a:rPr lang="ru-RU" sz="2800" i="1" u="sng" dirty="0" smtClean="0"/>
              <a:t>е</a:t>
            </a:r>
            <a:r>
              <a:rPr lang="ru-RU" sz="2800" i="1" dirty="0" smtClean="0"/>
              <a:t>лёный (</a:t>
            </a:r>
            <a:r>
              <a:rPr lang="ru-RU" sz="2800" i="1" dirty="0" err="1" smtClean="0"/>
              <a:t>з</a:t>
            </a:r>
            <a:r>
              <a:rPr lang="ru-RU" sz="2800" i="1" u="dbl" dirty="0" err="1" smtClean="0"/>
              <a:t>е́</a:t>
            </a:r>
            <a:r>
              <a:rPr lang="ru-RU" sz="2800" i="1" dirty="0" err="1" smtClean="0"/>
              <a:t>лень</a:t>
            </a:r>
            <a:r>
              <a:rPr lang="ru-RU" sz="2800" i="1" dirty="0" smtClean="0"/>
              <a:t>)</a:t>
            </a:r>
          </a:p>
          <a:p>
            <a:pPr algn="ctr"/>
            <a:r>
              <a:rPr lang="ru-RU" sz="2800" i="1" dirty="0" err="1" smtClean="0"/>
              <a:t>л</a:t>
            </a:r>
            <a:r>
              <a:rPr lang="ru-RU" sz="2800" i="1" u="sng" dirty="0" err="1" smtClean="0"/>
              <a:t>е</a:t>
            </a:r>
            <a:r>
              <a:rPr lang="ru-RU" sz="2800" i="1" dirty="0" err="1" smtClean="0"/>
              <a:t>сно́й</a:t>
            </a:r>
            <a:r>
              <a:rPr lang="ru-RU" sz="2800" i="1" dirty="0" smtClean="0"/>
              <a:t> (</a:t>
            </a:r>
            <a:r>
              <a:rPr lang="ru-RU" sz="2800" i="1" dirty="0" err="1" smtClean="0"/>
              <a:t>л</a:t>
            </a:r>
            <a:r>
              <a:rPr lang="ru-RU" sz="2800" i="1" u="dbl" dirty="0" err="1" smtClean="0"/>
              <a:t>е́</a:t>
            </a:r>
            <a:r>
              <a:rPr lang="ru-RU" sz="2800" i="1" dirty="0" err="1" smtClean="0"/>
              <a:t>с</a:t>
            </a:r>
            <a:r>
              <a:rPr lang="ru-RU" sz="2800" i="1" dirty="0" smtClean="0"/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73288" y="2902226"/>
            <a:ext cx="2676938" cy="2246769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8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?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____________</a:t>
            </a:r>
          </a:p>
          <a:p>
            <a:pPr algn="ctr"/>
            <a:r>
              <a:rPr lang="ru-RU" sz="2800" i="1" dirty="0" err="1" smtClean="0"/>
              <a:t>к</a:t>
            </a:r>
            <a:r>
              <a:rPr lang="ru-RU" sz="2800" i="1" u="sng" dirty="0" err="1" smtClean="0"/>
              <a:t>а</a:t>
            </a:r>
            <a:r>
              <a:rPr lang="ru-RU" sz="2800" i="1" dirty="0" err="1" smtClean="0"/>
              <a:t>пу́ста</a:t>
            </a:r>
            <a:endParaRPr lang="ru-RU" sz="2800" i="1" dirty="0" smtClean="0"/>
          </a:p>
          <a:p>
            <a:pPr algn="ctr"/>
            <a:r>
              <a:rPr lang="ru-RU" sz="2800" i="1" dirty="0" smtClean="0"/>
              <a:t>м</a:t>
            </a:r>
            <a:r>
              <a:rPr lang="ru-RU" sz="2800" i="1" u="sng" dirty="0" smtClean="0"/>
              <a:t>о</a:t>
            </a:r>
            <a:r>
              <a:rPr lang="ru-RU" sz="2800" i="1" dirty="0" smtClean="0"/>
              <a:t>л</a:t>
            </a:r>
            <a:r>
              <a:rPr lang="ru-RU" sz="2800" i="1" u="sng" dirty="0" smtClean="0"/>
              <a:t>о</a:t>
            </a:r>
            <a:r>
              <a:rPr lang="ru-RU" sz="2800" i="1" dirty="0" smtClean="0"/>
              <a:t>ко́</a:t>
            </a:r>
            <a:endParaRPr lang="ru-RU" sz="3200" i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142384" y="2908853"/>
            <a:ext cx="2676938" cy="3539430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8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?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____________</a:t>
            </a:r>
          </a:p>
          <a:p>
            <a:pPr algn="ctr"/>
            <a:r>
              <a:rPr lang="ru-RU" sz="2800" i="1" dirty="0" err="1" smtClean="0"/>
              <a:t>изл</a:t>
            </a:r>
            <a:r>
              <a:rPr lang="ru-RU" sz="2800" i="1" u="sng" dirty="0" err="1" smtClean="0"/>
              <a:t>о</a:t>
            </a:r>
            <a:r>
              <a:rPr lang="ru-RU" sz="2800" i="1" dirty="0" err="1" smtClean="0"/>
              <a:t>же́ние</a:t>
            </a:r>
            <a:r>
              <a:rPr lang="ru-RU" sz="2800" i="1" dirty="0" smtClean="0"/>
              <a:t> – </a:t>
            </a:r>
            <a:r>
              <a:rPr lang="ru-RU" sz="2800" i="1" dirty="0" err="1" smtClean="0"/>
              <a:t>изл</a:t>
            </a:r>
            <a:r>
              <a:rPr lang="ru-RU" sz="2800" i="1" u="sng" dirty="0" err="1" smtClean="0"/>
              <a:t>а</a:t>
            </a:r>
            <a:r>
              <a:rPr lang="ru-RU" sz="2800" i="1" dirty="0" err="1" smtClean="0"/>
              <a:t>га́ть</a:t>
            </a:r>
            <a:r>
              <a:rPr lang="ru-RU" sz="2800" i="1" dirty="0" smtClean="0"/>
              <a:t>;</a:t>
            </a:r>
          </a:p>
          <a:p>
            <a:pPr algn="ctr"/>
            <a:r>
              <a:rPr lang="ru-RU" sz="2800" i="1" dirty="0" smtClean="0"/>
              <a:t>р</a:t>
            </a:r>
            <a:r>
              <a:rPr lang="ru-RU" sz="2800" i="1" u="sng" dirty="0" smtClean="0"/>
              <a:t>а</a:t>
            </a:r>
            <a:r>
              <a:rPr lang="ru-RU" sz="2800" i="1" dirty="0" smtClean="0"/>
              <a:t>сти́–</a:t>
            </a:r>
          </a:p>
          <a:p>
            <a:pPr algn="ctr"/>
            <a:r>
              <a:rPr lang="ru-RU" sz="2800" i="1" dirty="0" err="1" smtClean="0"/>
              <a:t>вы́р</a:t>
            </a:r>
            <a:r>
              <a:rPr lang="ru-RU" sz="2800" i="1" u="sng" dirty="0" err="1" smtClean="0"/>
              <a:t>а</a:t>
            </a:r>
            <a:r>
              <a:rPr lang="ru-RU" sz="2800" i="1" dirty="0" err="1" smtClean="0"/>
              <a:t>щу</a:t>
            </a:r>
            <a:r>
              <a:rPr lang="ru-RU" sz="2800" i="1" dirty="0" smtClean="0"/>
              <a:t> –</a:t>
            </a:r>
          </a:p>
          <a:p>
            <a:pPr algn="ctr"/>
            <a:r>
              <a:rPr lang="ru-RU" sz="2800" i="1" dirty="0" smtClean="0"/>
              <a:t>р</a:t>
            </a:r>
            <a:r>
              <a:rPr lang="ru-RU" sz="2800" i="1" u="sng" dirty="0" smtClean="0"/>
              <a:t>о</a:t>
            </a:r>
            <a:r>
              <a:rPr lang="ru-RU" sz="2800" i="1" dirty="0" smtClean="0"/>
              <a:t>сла́</a:t>
            </a:r>
            <a:endParaRPr lang="ru-RU" sz="3200" i="1" dirty="0" smtClean="0"/>
          </a:p>
        </p:txBody>
      </p:sp>
      <p:cxnSp>
        <p:nvCxnSpPr>
          <p:cNvPr id="13" name="Прямая со стрелкой 12"/>
          <p:cNvCxnSpPr>
            <a:stCxn id="4" idx="2"/>
            <a:endCxn id="10" idx="0"/>
          </p:cNvCxnSpPr>
          <p:nvPr/>
        </p:nvCxnSpPr>
        <p:spPr>
          <a:xfrm>
            <a:off x="4585253" y="1832592"/>
            <a:ext cx="26504" cy="106963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2"/>
            <a:endCxn id="7" idx="0"/>
          </p:cNvCxnSpPr>
          <p:nvPr/>
        </p:nvCxnSpPr>
        <p:spPr>
          <a:xfrm flipH="1">
            <a:off x="1669774" y="1832592"/>
            <a:ext cx="2915479" cy="1089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  <a:endCxn id="11" idx="0"/>
          </p:cNvCxnSpPr>
          <p:nvPr/>
        </p:nvCxnSpPr>
        <p:spPr>
          <a:xfrm>
            <a:off x="4585253" y="1832592"/>
            <a:ext cx="2895600" cy="107626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85393" y="755374"/>
            <a:ext cx="4399720" cy="1077218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БЕЗУДАРНЫЕ ГЛАСНЫЕ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 КОРНЕ СЛОВА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5287" y="2922104"/>
            <a:ext cx="2888973" cy="2246769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Проверяемые ударением</a:t>
            </a:r>
            <a:r>
              <a:rPr lang="ru-RU" sz="2800" i="1" dirty="0" smtClean="0">
                <a:solidFill>
                  <a:srgbClr val="FF5050"/>
                </a:solidFill>
              </a:rPr>
              <a:t/>
            </a:r>
            <a:br>
              <a:rPr lang="ru-RU" sz="2800" i="1" dirty="0" smtClean="0">
                <a:solidFill>
                  <a:srgbClr val="FF5050"/>
                </a:solidFill>
              </a:rPr>
            </a:br>
            <a:r>
              <a:rPr lang="ru-RU" sz="2800" i="1" dirty="0" smtClean="0"/>
              <a:t>____________</a:t>
            </a:r>
          </a:p>
          <a:p>
            <a:pPr algn="ctr"/>
            <a:r>
              <a:rPr lang="ru-RU" sz="2800" i="1" dirty="0" smtClean="0"/>
              <a:t>з</a:t>
            </a:r>
            <a:r>
              <a:rPr lang="ru-RU" sz="2800" i="1" u="sng" dirty="0" smtClean="0"/>
              <a:t>е</a:t>
            </a:r>
            <a:r>
              <a:rPr lang="ru-RU" sz="2800" i="1" dirty="0" smtClean="0"/>
              <a:t>лёный (</a:t>
            </a:r>
            <a:r>
              <a:rPr lang="ru-RU" sz="2800" i="1" dirty="0" err="1" smtClean="0"/>
              <a:t>з</a:t>
            </a:r>
            <a:r>
              <a:rPr lang="ru-RU" sz="2800" i="1" u="dbl" dirty="0" err="1" smtClean="0"/>
              <a:t>е́</a:t>
            </a:r>
            <a:r>
              <a:rPr lang="ru-RU" sz="2800" i="1" dirty="0" err="1" smtClean="0"/>
              <a:t>лень</a:t>
            </a:r>
            <a:r>
              <a:rPr lang="ru-RU" sz="2800" i="1" dirty="0" smtClean="0"/>
              <a:t>)</a:t>
            </a:r>
          </a:p>
          <a:p>
            <a:pPr algn="ctr"/>
            <a:r>
              <a:rPr lang="ru-RU" sz="2800" i="1" dirty="0" err="1" smtClean="0"/>
              <a:t>л</a:t>
            </a:r>
            <a:r>
              <a:rPr lang="ru-RU" sz="2800" i="1" u="sng" dirty="0" err="1" smtClean="0"/>
              <a:t>е</a:t>
            </a:r>
            <a:r>
              <a:rPr lang="ru-RU" sz="2800" i="1" dirty="0" err="1" smtClean="0"/>
              <a:t>сно́й</a:t>
            </a:r>
            <a:r>
              <a:rPr lang="ru-RU" sz="2800" i="1" dirty="0" smtClean="0"/>
              <a:t> (</a:t>
            </a:r>
            <a:r>
              <a:rPr lang="ru-RU" sz="2800" i="1" dirty="0" err="1" smtClean="0"/>
              <a:t>л</a:t>
            </a:r>
            <a:r>
              <a:rPr lang="ru-RU" sz="2800" i="1" u="dbl" dirty="0" err="1" smtClean="0"/>
              <a:t>е́</a:t>
            </a:r>
            <a:r>
              <a:rPr lang="ru-RU" sz="2800" i="1" dirty="0" err="1" smtClean="0"/>
              <a:t>с</a:t>
            </a:r>
            <a:r>
              <a:rPr lang="ru-RU" sz="2800" i="1" dirty="0" smtClean="0"/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73288" y="2902226"/>
            <a:ext cx="2676938" cy="2246769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8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?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____________</a:t>
            </a:r>
          </a:p>
          <a:p>
            <a:pPr algn="ctr"/>
            <a:r>
              <a:rPr lang="ru-RU" sz="2800" i="1" dirty="0" err="1" smtClean="0"/>
              <a:t>к</a:t>
            </a:r>
            <a:r>
              <a:rPr lang="ru-RU" sz="2800" i="1" u="sng" dirty="0" err="1" smtClean="0"/>
              <a:t>а</a:t>
            </a:r>
            <a:r>
              <a:rPr lang="ru-RU" sz="2800" i="1" dirty="0" err="1" smtClean="0"/>
              <a:t>пу́ста</a:t>
            </a:r>
            <a:endParaRPr lang="ru-RU" sz="2800" i="1" dirty="0" smtClean="0"/>
          </a:p>
          <a:p>
            <a:pPr algn="ctr"/>
            <a:r>
              <a:rPr lang="ru-RU" sz="2800" i="1" dirty="0" smtClean="0"/>
              <a:t>м</a:t>
            </a:r>
            <a:r>
              <a:rPr lang="ru-RU" sz="2800" i="1" u="sng" dirty="0" smtClean="0"/>
              <a:t>о</a:t>
            </a:r>
            <a:r>
              <a:rPr lang="ru-RU" sz="2800" i="1" dirty="0" smtClean="0"/>
              <a:t>л</a:t>
            </a:r>
            <a:r>
              <a:rPr lang="ru-RU" sz="2800" i="1" u="sng" dirty="0" smtClean="0"/>
              <a:t>о</a:t>
            </a:r>
            <a:r>
              <a:rPr lang="ru-RU" sz="2800" i="1" dirty="0" smtClean="0"/>
              <a:t>ко́</a:t>
            </a:r>
            <a:endParaRPr lang="ru-RU" sz="3200" i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142384" y="2908853"/>
            <a:ext cx="2676938" cy="3539430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8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?</a:t>
            </a:r>
            <a:r>
              <a:rPr lang="ru-RU" sz="2800" i="1" dirty="0" smtClean="0"/>
              <a:t> </a:t>
            </a:r>
            <a:br>
              <a:rPr lang="ru-RU" sz="2800" i="1" dirty="0" smtClean="0"/>
            </a:br>
            <a:r>
              <a:rPr lang="ru-RU" sz="2800" i="1" dirty="0" smtClean="0"/>
              <a:t>____________</a:t>
            </a:r>
          </a:p>
          <a:p>
            <a:pPr algn="ctr"/>
            <a:r>
              <a:rPr lang="ru-RU" sz="2800" i="1" dirty="0" err="1" smtClean="0"/>
              <a:t>изл</a:t>
            </a:r>
            <a:r>
              <a:rPr lang="ru-RU" sz="2800" i="1" u="sng" dirty="0" err="1" smtClean="0"/>
              <a:t>о</a:t>
            </a:r>
            <a:r>
              <a:rPr lang="ru-RU" sz="2800" i="1" dirty="0" err="1" smtClean="0"/>
              <a:t>же́ние</a:t>
            </a:r>
            <a:r>
              <a:rPr lang="ru-RU" sz="2800" i="1" dirty="0" smtClean="0"/>
              <a:t> – </a:t>
            </a:r>
            <a:r>
              <a:rPr lang="ru-RU" sz="2800" i="1" dirty="0" err="1" smtClean="0"/>
              <a:t>изл</a:t>
            </a:r>
            <a:r>
              <a:rPr lang="ru-RU" sz="2800" i="1" u="sng" dirty="0" err="1" smtClean="0"/>
              <a:t>а</a:t>
            </a:r>
            <a:r>
              <a:rPr lang="ru-RU" sz="2800" i="1" dirty="0" err="1" smtClean="0"/>
              <a:t>га́ть</a:t>
            </a:r>
            <a:r>
              <a:rPr lang="ru-RU" sz="2800" i="1" dirty="0" smtClean="0"/>
              <a:t>;</a:t>
            </a:r>
          </a:p>
          <a:p>
            <a:pPr algn="ctr"/>
            <a:r>
              <a:rPr lang="ru-RU" sz="2800" i="1" dirty="0" smtClean="0"/>
              <a:t>р</a:t>
            </a:r>
            <a:r>
              <a:rPr lang="ru-RU" sz="2800" i="1" u="sng" dirty="0" smtClean="0"/>
              <a:t>а</a:t>
            </a:r>
            <a:r>
              <a:rPr lang="ru-RU" sz="2800" i="1" dirty="0" smtClean="0"/>
              <a:t>сти́–</a:t>
            </a:r>
          </a:p>
          <a:p>
            <a:pPr algn="ctr"/>
            <a:r>
              <a:rPr lang="ru-RU" sz="2800" i="1" dirty="0" err="1" smtClean="0"/>
              <a:t>вы́р</a:t>
            </a:r>
            <a:r>
              <a:rPr lang="ru-RU" sz="2800" i="1" u="sng" dirty="0" err="1" smtClean="0"/>
              <a:t>а</a:t>
            </a:r>
            <a:r>
              <a:rPr lang="ru-RU" sz="2800" i="1" dirty="0" err="1" smtClean="0"/>
              <a:t>щу</a:t>
            </a:r>
            <a:r>
              <a:rPr lang="ru-RU" sz="2800" i="1" dirty="0" smtClean="0"/>
              <a:t> –</a:t>
            </a:r>
          </a:p>
          <a:p>
            <a:pPr algn="ctr"/>
            <a:r>
              <a:rPr lang="ru-RU" sz="2800" i="1" dirty="0" smtClean="0"/>
              <a:t>р</a:t>
            </a:r>
            <a:r>
              <a:rPr lang="ru-RU" sz="2800" i="1" u="sng" dirty="0" smtClean="0"/>
              <a:t>о</a:t>
            </a:r>
            <a:r>
              <a:rPr lang="ru-RU" sz="2800" i="1" dirty="0" smtClean="0"/>
              <a:t>сла́</a:t>
            </a:r>
            <a:endParaRPr lang="ru-RU" sz="3200" i="1" dirty="0" smtClean="0"/>
          </a:p>
        </p:txBody>
      </p:sp>
      <p:cxnSp>
        <p:nvCxnSpPr>
          <p:cNvPr id="13" name="Прямая со стрелкой 12"/>
          <p:cNvCxnSpPr>
            <a:stCxn id="4" idx="2"/>
            <a:endCxn id="10" idx="0"/>
          </p:cNvCxnSpPr>
          <p:nvPr/>
        </p:nvCxnSpPr>
        <p:spPr>
          <a:xfrm>
            <a:off x="4585253" y="1832592"/>
            <a:ext cx="26504" cy="106963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2"/>
            <a:endCxn id="7" idx="0"/>
          </p:cNvCxnSpPr>
          <p:nvPr/>
        </p:nvCxnSpPr>
        <p:spPr>
          <a:xfrm flipH="1">
            <a:off x="1669774" y="1832592"/>
            <a:ext cx="2915479" cy="1089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  <a:endCxn id="11" idx="0"/>
          </p:cNvCxnSpPr>
          <p:nvPr/>
        </p:nvCxnSpPr>
        <p:spPr>
          <a:xfrm>
            <a:off x="4585253" y="1832592"/>
            <a:ext cx="2895600" cy="107626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85393" y="755374"/>
            <a:ext cx="4399720" cy="1077218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БЕЗУДАРНЫЕ ГЛАСНЫЕ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 КОРНЕ СЛОВА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5287" y="2922104"/>
            <a:ext cx="2888973" cy="2246769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Проверяемые ударением</a:t>
            </a:r>
            <a:r>
              <a:rPr lang="ru-RU" sz="2800" i="1" dirty="0" smtClean="0">
                <a:solidFill>
                  <a:srgbClr val="FF5050"/>
                </a:solidFill>
              </a:rPr>
              <a:t/>
            </a:r>
            <a:br>
              <a:rPr lang="ru-RU" sz="2800" i="1" dirty="0" smtClean="0">
                <a:solidFill>
                  <a:srgbClr val="FF5050"/>
                </a:solidFill>
              </a:rPr>
            </a:br>
            <a:r>
              <a:rPr lang="ru-RU" sz="2800" i="1" dirty="0" smtClean="0"/>
              <a:t>____________</a:t>
            </a:r>
          </a:p>
          <a:p>
            <a:pPr algn="ctr"/>
            <a:r>
              <a:rPr lang="ru-RU" sz="2800" i="1" dirty="0" smtClean="0"/>
              <a:t>з</a:t>
            </a:r>
            <a:r>
              <a:rPr lang="ru-RU" sz="2800" i="1" u="sng" dirty="0" smtClean="0"/>
              <a:t>е</a:t>
            </a:r>
            <a:r>
              <a:rPr lang="ru-RU" sz="2800" i="1" dirty="0" smtClean="0"/>
              <a:t>лёный (</a:t>
            </a:r>
            <a:r>
              <a:rPr lang="ru-RU" sz="2800" i="1" dirty="0" err="1" smtClean="0"/>
              <a:t>з</a:t>
            </a:r>
            <a:r>
              <a:rPr lang="ru-RU" sz="2800" i="1" u="dbl" dirty="0" err="1" smtClean="0"/>
              <a:t>е́</a:t>
            </a:r>
            <a:r>
              <a:rPr lang="ru-RU" sz="2800" i="1" dirty="0" err="1" smtClean="0"/>
              <a:t>лень</a:t>
            </a:r>
            <a:r>
              <a:rPr lang="ru-RU" sz="2800" i="1" dirty="0" smtClean="0"/>
              <a:t>)</a:t>
            </a:r>
          </a:p>
          <a:p>
            <a:pPr algn="ctr"/>
            <a:r>
              <a:rPr lang="ru-RU" sz="2800" i="1" dirty="0" err="1" smtClean="0"/>
              <a:t>л</a:t>
            </a:r>
            <a:r>
              <a:rPr lang="ru-RU" sz="2800" i="1" u="sng" dirty="0" err="1" smtClean="0"/>
              <a:t>е</a:t>
            </a:r>
            <a:r>
              <a:rPr lang="ru-RU" sz="2800" i="1" dirty="0" err="1" smtClean="0"/>
              <a:t>сно́й</a:t>
            </a:r>
            <a:r>
              <a:rPr lang="ru-RU" sz="2800" i="1" dirty="0" smtClean="0"/>
              <a:t> (</a:t>
            </a:r>
            <a:r>
              <a:rPr lang="ru-RU" sz="2800" i="1" dirty="0" err="1" smtClean="0"/>
              <a:t>л</a:t>
            </a:r>
            <a:r>
              <a:rPr lang="ru-RU" sz="2800" i="1" u="dbl" dirty="0" err="1" smtClean="0"/>
              <a:t>е́</a:t>
            </a:r>
            <a:r>
              <a:rPr lang="ru-RU" sz="2800" i="1" dirty="0" err="1" smtClean="0"/>
              <a:t>с</a:t>
            </a:r>
            <a:r>
              <a:rPr lang="ru-RU" sz="2800" i="1" dirty="0" smtClean="0"/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73288" y="2902226"/>
            <a:ext cx="2676938" cy="2246769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Непроверяемые ударением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____________</a:t>
            </a:r>
          </a:p>
          <a:p>
            <a:pPr algn="ctr"/>
            <a:r>
              <a:rPr lang="ru-RU" sz="2800" i="1" dirty="0" err="1" smtClean="0"/>
              <a:t>к</a:t>
            </a:r>
            <a:r>
              <a:rPr lang="ru-RU" sz="2800" i="1" u="sng" dirty="0" err="1" smtClean="0"/>
              <a:t>а</a:t>
            </a:r>
            <a:r>
              <a:rPr lang="ru-RU" sz="2800" i="1" dirty="0" err="1" smtClean="0"/>
              <a:t>пу́ста</a:t>
            </a:r>
            <a:endParaRPr lang="ru-RU" sz="2800" i="1" dirty="0" smtClean="0"/>
          </a:p>
          <a:p>
            <a:pPr algn="ctr"/>
            <a:r>
              <a:rPr lang="ru-RU" sz="2800" i="1" dirty="0" smtClean="0"/>
              <a:t>м</a:t>
            </a:r>
            <a:r>
              <a:rPr lang="ru-RU" sz="2800" i="1" u="sng" dirty="0" smtClean="0"/>
              <a:t>о</a:t>
            </a:r>
            <a:r>
              <a:rPr lang="ru-RU" sz="2800" i="1" dirty="0" smtClean="0"/>
              <a:t>л</a:t>
            </a:r>
            <a:r>
              <a:rPr lang="ru-RU" sz="2800" i="1" u="sng" dirty="0" smtClean="0"/>
              <a:t>о</a:t>
            </a:r>
            <a:r>
              <a:rPr lang="ru-RU" sz="2800" i="1" dirty="0" smtClean="0"/>
              <a:t>ко́</a:t>
            </a:r>
            <a:endParaRPr lang="ru-RU" sz="3200" i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142384" y="2908853"/>
            <a:ext cx="2676938" cy="3600986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8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?</a:t>
            </a:r>
            <a:r>
              <a:rPr lang="ru-RU" sz="2800" i="1" dirty="0" smtClean="0"/>
              <a:t> </a:t>
            </a:r>
            <a:br>
              <a:rPr lang="ru-RU" sz="2800" i="1" dirty="0" smtClean="0"/>
            </a:br>
            <a:r>
              <a:rPr lang="ru-RU" sz="2800" i="1" dirty="0" smtClean="0"/>
              <a:t>____________</a:t>
            </a:r>
          </a:p>
          <a:p>
            <a:pPr algn="ctr"/>
            <a:r>
              <a:rPr lang="ru-RU" sz="2800" i="1" dirty="0" err="1" smtClean="0"/>
              <a:t>изл</a:t>
            </a:r>
            <a:r>
              <a:rPr lang="ru-RU" sz="2800" i="1" u="sng" dirty="0" err="1" smtClean="0"/>
              <a:t>о</a:t>
            </a:r>
            <a:r>
              <a:rPr lang="ru-RU" sz="2800" i="1" dirty="0" err="1" smtClean="0"/>
              <a:t>же́ние</a:t>
            </a:r>
            <a:r>
              <a:rPr lang="ru-RU" sz="2800" i="1" dirty="0" smtClean="0"/>
              <a:t> – </a:t>
            </a:r>
            <a:r>
              <a:rPr lang="ru-RU" sz="2800" i="1" dirty="0" err="1" smtClean="0"/>
              <a:t>изл</a:t>
            </a:r>
            <a:r>
              <a:rPr lang="ru-RU" sz="2800" i="1" u="sng" dirty="0" err="1" smtClean="0"/>
              <a:t>а</a:t>
            </a:r>
            <a:r>
              <a:rPr lang="ru-RU" sz="2800" i="1" dirty="0" err="1" smtClean="0"/>
              <a:t>га́ть</a:t>
            </a:r>
            <a:r>
              <a:rPr lang="ru-RU" sz="2800" i="1" dirty="0" smtClean="0"/>
              <a:t>;</a:t>
            </a:r>
          </a:p>
          <a:p>
            <a:pPr algn="ctr"/>
            <a:r>
              <a:rPr lang="ru-RU" sz="2800" i="1" dirty="0" smtClean="0"/>
              <a:t>р</a:t>
            </a:r>
            <a:r>
              <a:rPr lang="ru-RU" sz="2800" i="1" u="sng" dirty="0" smtClean="0"/>
              <a:t>а</a:t>
            </a:r>
            <a:r>
              <a:rPr lang="ru-RU" sz="2800" i="1" dirty="0" smtClean="0"/>
              <a:t>сти́–</a:t>
            </a:r>
          </a:p>
          <a:p>
            <a:pPr algn="ctr"/>
            <a:r>
              <a:rPr lang="ru-RU" sz="2800" i="1" dirty="0" err="1" smtClean="0"/>
              <a:t>вы́р</a:t>
            </a:r>
            <a:r>
              <a:rPr lang="ru-RU" sz="2800" i="1" u="sng" dirty="0" err="1" smtClean="0"/>
              <a:t>а</a:t>
            </a:r>
            <a:r>
              <a:rPr lang="ru-RU" sz="2800" i="1" dirty="0" err="1" smtClean="0"/>
              <a:t>щу</a:t>
            </a:r>
            <a:r>
              <a:rPr lang="ru-RU" sz="2800" i="1" dirty="0" smtClean="0"/>
              <a:t> –</a:t>
            </a:r>
          </a:p>
          <a:p>
            <a:pPr algn="ctr"/>
            <a:r>
              <a:rPr lang="ru-RU" sz="2800" i="1" dirty="0" smtClean="0"/>
              <a:t>р</a:t>
            </a:r>
            <a:r>
              <a:rPr lang="ru-RU" sz="2800" i="1" u="sng" dirty="0" smtClean="0"/>
              <a:t>о</a:t>
            </a:r>
            <a:r>
              <a:rPr lang="ru-RU" sz="2800" i="1" dirty="0" smtClean="0"/>
              <a:t>сла́</a:t>
            </a:r>
            <a:endParaRPr lang="ru-RU" sz="3200" i="1" dirty="0" smtClean="0"/>
          </a:p>
        </p:txBody>
      </p:sp>
      <p:cxnSp>
        <p:nvCxnSpPr>
          <p:cNvPr id="13" name="Прямая со стрелкой 12"/>
          <p:cNvCxnSpPr>
            <a:stCxn id="4" idx="2"/>
            <a:endCxn id="10" idx="0"/>
          </p:cNvCxnSpPr>
          <p:nvPr/>
        </p:nvCxnSpPr>
        <p:spPr>
          <a:xfrm>
            <a:off x="4585253" y="1832592"/>
            <a:ext cx="26504" cy="106963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2"/>
            <a:endCxn id="7" idx="0"/>
          </p:cNvCxnSpPr>
          <p:nvPr/>
        </p:nvCxnSpPr>
        <p:spPr>
          <a:xfrm flipH="1">
            <a:off x="1669774" y="1832592"/>
            <a:ext cx="2915479" cy="1089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  <a:endCxn id="11" idx="0"/>
          </p:cNvCxnSpPr>
          <p:nvPr/>
        </p:nvCxnSpPr>
        <p:spPr>
          <a:xfrm>
            <a:off x="4585253" y="1832592"/>
            <a:ext cx="2895600" cy="107626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85393" y="755374"/>
            <a:ext cx="4399720" cy="1077218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БЕЗУДАРНЫЕ ГЛАСНЫЕ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 КОРНЕ СЛОВА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5287" y="2922104"/>
            <a:ext cx="2888973" cy="2246769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Проверяемые ударением</a:t>
            </a:r>
            <a:r>
              <a:rPr lang="ru-RU" sz="2800" i="1" dirty="0" smtClean="0">
                <a:solidFill>
                  <a:srgbClr val="FF5050"/>
                </a:solidFill>
              </a:rPr>
              <a:t/>
            </a:r>
            <a:br>
              <a:rPr lang="ru-RU" sz="2800" i="1" dirty="0" smtClean="0">
                <a:solidFill>
                  <a:srgbClr val="FF5050"/>
                </a:solidFill>
              </a:rPr>
            </a:br>
            <a:r>
              <a:rPr lang="ru-RU" sz="2800" i="1" dirty="0" smtClean="0"/>
              <a:t>____________</a:t>
            </a:r>
          </a:p>
          <a:p>
            <a:pPr algn="ctr"/>
            <a:r>
              <a:rPr lang="ru-RU" sz="2800" i="1" dirty="0" smtClean="0"/>
              <a:t>з</a:t>
            </a:r>
            <a:r>
              <a:rPr lang="ru-RU" sz="2800" i="1" u="sng" dirty="0" smtClean="0"/>
              <a:t>е</a:t>
            </a:r>
            <a:r>
              <a:rPr lang="ru-RU" sz="2800" i="1" dirty="0" smtClean="0"/>
              <a:t>лёный (</a:t>
            </a:r>
            <a:r>
              <a:rPr lang="ru-RU" sz="2800" i="1" dirty="0" err="1" smtClean="0"/>
              <a:t>з</a:t>
            </a:r>
            <a:r>
              <a:rPr lang="ru-RU" sz="2800" i="1" u="dbl" dirty="0" err="1" smtClean="0"/>
              <a:t>е́</a:t>
            </a:r>
            <a:r>
              <a:rPr lang="ru-RU" sz="2800" i="1" dirty="0" err="1" smtClean="0"/>
              <a:t>лень</a:t>
            </a:r>
            <a:r>
              <a:rPr lang="ru-RU" sz="2800" i="1" dirty="0" smtClean="0"/>
              <a:t>)</a:t>
            </a:r>
          </a:p>
          <a:p>
            <a:pPr algn="ctr"/>
            <a:r>
              <a:rPr lang="ru-RU" sz="2800" i="1" dirty="0" err="1" smtClean="0"/>
              <a:t>л</a:t>
            </a:r>
            <a:r>
              <a:rPr lang="ru-RU" sz="2800" i="1" u="sng" dirty="0" err="1" smtClean="0"/>
              <a:t>е</a:t>
            </a:r>
            <a:r>
              <a:rPr lang="ru-RU" sz="2800" i="1" dirty="0" err="1" smtClean="0"/>
              <a:t>сно́й</a:t>
            </a:r>
            <a:r>
              <a:rPr lang="ru-RU" sz="2800" i="1" dirty="0" smtClean="0"/>
              <a:t> (</a:t>
            </a:r>
            <a:r>
              <a:rPr lang="ru-RU" sz="2800" i="1" dirty="0" err="1" smtClean="0"/>
              <a:t>л</a:t>
            </a:r>
            <a:r>
              <a:rPr lang="ru-RU" sz="2800" i="1" u="dbl" dirty="0" err="1" smtClean="0"/>
              <a:t>е́</a:t>
            </a:r>
            <a:r>
              <a:rPr lang="ru-RU" sz="2800" i="1" dirty="0" err="1" smtClean="0"/>
              <a:t>с</a:t>
            </a:r>
            <a:r>
              <a:rPr lang="ru-RU" sz="2800" i="1" dirty="0" smtClean="0"/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73288" y="2902226"/>
            <a:ext cx="2676938" cy="2246769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Непроверяемые ударением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____________</a:t>
            </a:r>
          </a:p>
          <a:p>
            <a:pPr algn="ctr"/>
            <a:r>
              <a:rPr lang="ru-RU" sz="2800" i="1" dirty="0" err="1" smtClean="0"/>
              <a:t>к</a:t>
            </a:r>
            <a:r>
              <a:rPr lang="ru-RU" sz="2800" i="1" u="sng" dirty="0" err="1" smtClean="0"/>
              <a:t>а</a:t>
            </a:r>
            <a:r>
              <a:rPr lang="ru-RU" sz="2800" i="1" dirty="0" err="1" smtClean="0"/>
              <a:t>пу́ста</a:t>
            </a:r>
            <a:endParaRPr lang="ru-RU" sz="2800" i="1" dirty="0" smtClean="0"/>
          </a:p>
          <a:p>
            <a:pPr algn="ctr"/>
            <a:r>
              <a:rPr lang="ru-RU" sz="2800" i="1" dirty="0" smtClean="0"/>
              <a:t>м</a:t>
            </a:r>
            <a:r>
              <a:rPr lang="ru-RU" sz="2800" i="1" u="sng" dirty="0" smtClean="0"/>
              <a:t>о</a:t>
            </a:r>
            <a:r>
              <a:rPr lang="ru-RU" sz="2800" i="1" dirty="0" smtClean="0"/>
              <a:t>л</a:t>
            </a:r>
            <a:r>
              <a:rPr lang="ru-RU" sz="2800" i="1" u="sng" dirty="0" smtClean="0"/>
              <a:t>о</a:t>
            </a:r>
            <a:r>
              <a:rPr lang="ru-RU" sz="2800" i="1" dirty="0" smtClean="0"/>
              <a:t>ко́</a:t>
            </a:r>
            <a:endParaRPr lang="ru-RU" sz="3200" i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142384" y="2908853"/>
            <a:ext cx="2676938" cy="3539430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Чередующиеся</a:t>
            </a:r>
          </a:p>
          <a:p>
            <a:pPr algn="ctr"/>
            <a:r>
              <a:rPr lang="ru-RU" sz="2800" i="1" dirty="0" smtClean="0"/>
              <a:t> </a:t>
            </a:r>
            <a:br>
              <a:rPr lang="ru-RU" sz="2800" i="1" dirty="0" smtClean="0"/>
            </a:br>
            <a:r>
              <a:rPr lang="ru-RU" sz="2800" i="1" dirty="0" smtClean="0"/>
              <a:t>____________</a:t>
            </a:r>
          </a:p>
          <a:p>
            <a:pPr algn="ctr"/>
            <a:r>
              <a:rPr lang="ru-RU" sz="2800" i="1" dirty="0" err="1" smtClean="0"/>
              <a:t>изл</a:t>
            </a:r>
            <a:r>
              <a:rPr lang="ru-RU" sz="2800" i="1" u="sng" dirty="0" err="1" smtClean="0"/>
              <a:t>о</a:t>
            </a:r>
            <a:r>
              <a:rPr lang="ru-RU" sz="2800" i="1" dirty="0" err="1" smtClean="0"/>
              <a:t>же́ние</a:t>
            </a:r>
            <a:r>
              <a:rPr lang="ru-RU" sz="2800" i="1" dirty="0" smtClean="0"/>
              <a:t> – </a:t>
            </a:r>
            <a:r>
              <a:rPr lang="ru-RU" sz="2800" i="1" dirty="0" err="1" smtClean="0"/>
              <a:t>изл</a:t>
            </a:r>
            <a:r>
              <a:rPr lang="ru-RU" sz="2800" i="1" u="sng" dirty="0" err="1" smtClean="0"/>
              <a:t>а</a:t>
            </a:r>
            <a:r>
              <a:rPr lang="ru-RU" sz="2800" i="1" dirty="0" err="1" smtClean="0"/>
              <a:t>га́ть</a:t>
            </a:r>
            <a:r>
              <a:rPr lang="ru-RU" sz="2800" i="1" dirty="0" smtClean="0"/>
              <a:t>;</a:t>
            </a:r>
          </a:p>
          <a:p>
            <a:pPr algn="ctr"/>
            <a:r>
              <a:rPr lang="ru-RU" sz="2800" i="1" dirty="0" smtClean="0"/>
              <a:t>р</a:t>
            </a:r>
            <a:r>
              <a:rPr lang="ru-RU" sz="2800" i="1" u="sng" dirty="0" smtClean="0"/>
              <a:t>а</a:t>
            </a:r>
            <a:r>
              <a:rPr lang="ru-RU" sz="2800" i="1" dirty="0" smtClean="0"/>
              <a:t>сти́–</a:t>
            </a:r>
          </a:p>
          <a:p>
            <a:pPr algn="ctr"/>
            <a:r>
              <a:rPr lang="ru-RU" sz="2800" i="1" dirty="0" err="1" smtClean="0"/>
              <a:t>вы́р</a:t>
            </a:r>
            <a:r>
              <a:rPr lang="ru-RU" sz="2800" i="1" u="sng" dirty="0" err="1" smtClean="0"/>
              <a:t>а</a:t>
            </a:r>
            <a:r>
              <a:rPr lang="ru-RU" sz="2800" i="1" dirty="0" err="1" smtClean="0"/>
              <a:t>щу</a:t>
            </a:r>
            <a:r>
              <a:rPr lang="ru-RU" sz="2800" i="1" dirty="0" smtClean="0"/>
              <a:t> –</a:t>
            </a:r>
          </a:p>
          <a:p>
            <a:pPr algn="ctr"/>
            <a:r>
              <a:rPr lang="ru-RU" sz="2800" i="1" dirty="0" smtClean="0"/>
              <a:t>р</a:t>
            </a:r>
            <a:r>
              <a:rPr lang="ru-RU" sz="2800" i="1" u="sng" dirty="0" smtClean="0"/>
              <a:t>о</a:t>
            </a:r>
            <a:r>
              <a:rPr lang="ru-RU" sz="2800" i="1" dirty="0" smtClean="0"/>
              <a:t>сла́</a:t>
            </a:r>
            <a:endParaRPr lang="ru-RU" sz="3200" i="1" dirty="0" smtClean="0"/>
          </a:p>
        </p:txBody>
      </p:sp>
      <p:cxnSp>
        <p:nvCxnSpPr>
          <p:cNvPr id="13" name="Прямая со стрелкой 12"/>
          <p:cNvCxnSpPr>
            <a:stCxn id="4" idx="2"/>
            <a:endCxn id="10" idx="0"/>
          </p:cNvCxnSpPr>
          <p:nvPr/>
        </p:nvCxnSpPr>
        <p:spPr>
          <a:xfrm>
            <a:off x="4585253" y="1832592"/>
            <a:ext cx="26504" cy="106963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2"/>
            <a:endCxn id="7" idx="0"/>
          </p:cNvCxnSpPr>
          <p:nvPr/>
        </p:nvCxnSpPr>
        <p:spPr>
          <a:xfrm flipH="1">
            <a:off x="1669774" y="1832592"/>
            <a:ext cx="2915479" cy="1089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  <a:endCxn id="11" idx="0"/>
          </p:cNvCxnSpPr>
          <p:nvPr/>
        </p:nvCxnSpPr>
        <p:spPr>
          <a:xfrm>
            <a:off x="4585253" y="1832592"/>
            <a:ext cx="2895600" cy="107626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36104" y="1354358"/>
            <a:ext cx="7951305" cy="306750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ts val="5800"/>
              </a:lnSpc>
            </a:pPr>
            <a:r>
              <a:rPr lang="ru-RU" sz="6000" b="1" dirty="0" smtClean="0">
                <a:ln w="0"/>
                <a:solidFill>
                  <a:srgbClr val="FF5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ropisi" pitchFamily="2" charset="0"/>
                <a:ea typeface="Tahoma" panose="020B0604030504040204" pitchFamily="34" charset="0"/>
                <a:cs typeface="Tahoma" panose="020B0604030504040204" pitchFamily="34" charset="0"/>
              </a:rPr>
              <a:t>Тема урока</a:t>
            </a:r>
          </a:p>
          <a:p>
            <a:pPr algn="ctr">
              <a:lnSpc>
                <a:spcPts val="5800"/>
              </a:lnSpc>
            </a:pPr>
            <a:endParaRPr lang="ru-RU" sz="6000" b="1" dirty="0" smtClean="0">
              <a:ln w="0"/>
              <a:solidFill>
                <a:srgbClr val="FF5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Propisi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ts val="5800"/>
              </a:lnSpc>
            </a:pPr>
            <a:r>
              <a:rPr lang="ru-RU" sz="60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ropisi" pitchFamily="2" charset="0"/>
                <a:ea typeface="Tahoma" panose="020B0604030504040204" pitchFamily="34" charset="0"/>
                <a:cs typeface="Tahoma" panose="020B0604030504040204" pitchFamily="34" charset="0"/>
              </a:rPr>
              <a:t>Правописание корней с чередованием гласных </a:t>
            </a:r>
            <a:r>
              <a:rPr lang="ru-RU" sz="6000" b="1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ropisi" pitchFamily="2" charset="0"/>
                <a:ea typeface="Tahoma" panose="020B0604030504040204" pitchFamily="34" charset="0"/>
                <a:cs typeface="Tahoma" panose="020B0604030504040204" pitchFamily="34" charset="0"/>
              </a:rPr>
              <a:t>а-о</a:t>
            </a:r>
            <a:endParaRPr lang="ru-RU" sz="6000" b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Propisi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3447" y="424071"/>
            <a:ext cx="7831440" cy="599625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2600" dirty="0" smtClean="0"/>
              <a:t>Дорогой Дядя Фёдор!</a:t>
            </a:r>
          </a:p>
          <a:p>
            <a:pPr>
              <a:lnSpc>
                <a:spcPct val="114000"/>
              </a:lnSpc>
            </a:pPr>
            <a:endParaRPr lang="ru-RU" sz="2600" dirty="0" smtClean="0"/>
          </a:p>
          <a:p>
            <a:pPr indent="357188">
              <a:lnSpc>
                <a:spcPct val="114000"/>
              </a:lnSpc>
            </a:pPr>
            <a:r>
              <a:rPr lang="ru-RU" sz="2600" dirty="0" smtClean="0"/>
              <a:t>Приезжай скорей в </a:t>
            </a:r>
            <a:r>
              <a:rPr lang="ru-RU" sz="2600" dirty="0" err="1" smtClean="0"/>
              <a:t>Простоквашино</a:t>
            </a:r>
            <a:r>
              <a:rPr lang="ru-RU" sz="2600" dirty="0" smtClean="0"/>
              <a:t>!</a:t>
            </a:r>
          </a:p>
          <a:p>
            <a:pPr indent="357188" algn="just">
              <a:lnSpc>
                <a:spcPct val="114000"/>
              </a:lnSpc>
            </a:pPr>
            <a:r>
              <a:rPr lang="ru-RU" sz="2600" dirty="0" smtClean="0"/>
              <a:t>Шарик с </a:t>
            </a:r>
            <a:r>
              <a:rPr lang="ru-RU" sz="2600" dirty="0" err="1" smtClean="0"/>
              <a:t>Матроскиным</a:t>
            </a:r>
            <a:r>
              <a:rPr lang="ru-RU" sz="2600" dirty="0" smtClean="0"/>
              <a:t> опять поругались и не хотят в огороде работать. А в огороде выросли помидоры. Надо собирать. Дорожки позарастали бурьяном. Я предлагал помощь, а они отказываются. В бочке с водой одна тина да водоросли. </a:t>
            </a:r>
            <a:r>
              <a:rPr lang="ru-RU" sz="2600" dirty="0" err="1" smtClean="0"/>
              <a:t>Матроскин</a:t>
            </a:r>
            <a:r>
              <a:rPr lang="ru-RU" sz="2600" dirty="0" smtClean="0"/>
              <a:t> лишь на печи лежит да песни предлагает петь. И Шарик не хочет лапы свои к делу приложить. Усложняют они мне работу… Пропадает выращенный урожай! </a:t>
            </a:r>
          </a:p>
          <a:p>
            <a:pPr indent="357188">
              <a:lnSpc>
                <a:spcPct val="114000"/>
              </a:lnSpc>
            </a:pPr>
            <a:r>
              <a:rPr lang="ru-RU" sz="2600" dirty="0" smtClean="0"/>
              <a:t>Выручай, Дядя Федор!</a:t>
            </a:r>
          </a:p>
          <a:p>
            <a:pPr indent="357188" algn="r">
              <a:lnSpc>
                <a:spcPct val="114000"/>
              </a:lnSpc>
            </a:pPr>
            <a:r>
              <a:rPr lang="ru-RU" sz="2600" dirty="0" smtClean="0"/>
              <a:t>Почтальон Печкин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3447" y="424071"/>
            <a:ext cx="3776275" cy="590379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2600" b="1" dirty="0" smtClean="0">
                <a:solidFill>
                  <a:srgbClr val="FF0000"/>
                </a:solidFill>
              </a:rPr>
              <a:t>Проверь себя!</a:t>
            </a:r>
          </a:p>
          <a:p>
            <a:pPr algn="ctr">
              <a:lnSpc>
                <a:spcPct val="150000"/>
              </a:lnSpc>
            </a:pPr>
            <a:endParaRPr lang="ru-RU" sz="2600" dirty="0" smtClean="0"/>
          </a:p>
          <a:p>
            <a:pPr algn="ctr">
              <a:lnSpc>
                <a:spcPct val="150000"/>
              </a:lnSpc>
            </a:pPr>
            <a:r>
              <a:rPr lang="ru-RU" sz="2600" i="1" dirty="0" smtClean="0"/>
              <a:t>выросли</a:t>
            </a:r>
          </a:p>
          <a:p>
            <a:pPr algn="ctr">
              <a:lnSpc>
                <a:spcPct val="150000"/>
              </a:lnSpc>
            </a:pPr>
            <a:r>
              <a:rPr lang="ru-RU" sz="2600" i="1" dirty="0" smtClean="0"/>
              <a:t>позарастали</a:t>
            </a:r>
          </a:p>
          <a:p>
            <a:pPr algn="ctr">
              <a:lnSpc>
                <a:spcPct val="150000"/>
              </a:lnSpc>
            </a:pPr>
            <a:r>
              <a:rPr lang="ru-RU" sz="2600" i="1" dirty="0" smtClean="0"/>
              <a:t>предлагал</a:t>
            </a:r>
          </a:p>
          <a:p>
            <a:pPr algn="ctr">
              <a:lnSpc>
                <a:spcPct val="150000"/>
              </a:lnSpc>
            </a:pPr>
            <a:r>
              <a:rPr lang="ru-RU" sz="2600" i="1" dirty="0" smtClean="0"/>
              <a:t>водоросли</a:t>
            </a:r>
          </a:p>
          <a:p>
            <a:pPr algn="ctr">
              <a:lnSpc>
                <a:spcPct val="150000"/>
              </a:lnSpc>
            </a:pPr>
            <a:r>
              <a:rPr lang="ru-RU" sz="2600" i="1" dirty="0" smtClean="0"/>
              <a:t>предлагает </a:t>
            </a:r>
          </a:p>
          <a:p>
            <a:pPr algn="ctr">
              <a:lnSpc>
                <a:spcPct val="150000"/>
              </a:lnSpc>
            </a:pPr>
            <a:r>
              <a:rPr lang="ru-RU" sz="2600" i="1" dirty="0" smtClean="0"/>
              <a:t>приложить</a:t>
            </a:r>
          </a:p>
          <a:p>
            <a:pPr algn="ctr">
              <a:lnSpc>
                <a:spcPct val="150000"/>
              </a:lnSpc>
            </a:pPr>
            <a:r>
              <a:rPr lang="ru-RU" sz="2600" i="1" dirty="0" smtClean="0"/>
              <a:t>выращенный</a:t>
            </a:r>
          </a:p>
          <a:p>
            <a:pPr algn="ctr">
              <a:lnSpc>
                <a:spcPct val="150000"/>
              </a:lnSpc>
            </a:pPr>
            <a:endParaRPr lang="ru-RU" sz="2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658734" y="417445"/>
            <a:ext cx="3776275" cy="350313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2600" b="1" dirty="0" smtClean="0">
                <a:solidFill>
                  <a:srgbClr val="FF0000"/>
                </a:solidFill>
              </a:rPr>
              <a:t>Оцени свою работу!</a:t>
            </a:r>
          </a:p>
          <a:p>
            <a:pPr algn="ctr">
              <a:lnSpc>
                <a:spcPct val="150000"/>
              </a:lnSpc>
            </a:pPr>
            <a:endParaRPr lang="ru-RU" sz="2600" dirty="0" smtClean="0"/>
          </a:p>
          <a:p>
            <a:pPr algn="ctr">
              <a:lnSpc>
                <a:spcPct val="150000"/>
              </a:lnSpc>
            </a:pPr>
            <a:r>
              <a:rPr lang="ru-RU" sz="2600" dirty="0" smtClean="0"/>
              <a:t>6-7 слов       </a:t>
            </a:r>
            <a:r>
              <a:rPr lang="ru-RU" sz="2600" b="1" dirty="0" smtClean="0"/>
              <a:t>+</a:t>
            </a:r>
          </a:p>
          <a:p>
            <a:pPr algn="ctr">
              <a:lnSpc>
                <a:spcPct val="150000"/>
              </a:lnSpc>
            </a:pPr>
            <a:r>
              <a:rPr lang="ru-RU" sz="2600" dirty="0" smtClean="0"/>
              <a:t>4-5 слов       </a:t>
            </a:r>
            <a:r>
              <a:rPr lang="ru-RU" sz="2600" b="1" dirty="0" smtClean="0">
                <a:latin typeface="Times New Roman"/>
                <a:cs typeface="Times New Roman"/>
              </a:rPr>
              <a:t>˅</a:t>
            </a:r>
            <a:endParaRPr lang="ru-RU" sz="2600" b="1" dirty="0" smtClean="0"/>
          </a:p>
          <a:p>
            <a:pPr algn="ctr">
              <a:lnSpc>
                <a:spcPct val="150000"/>
              </a:lnSpc>
            </a:pPr>
            <a:r>
              <a:rPr lang="ru-RU" sz="2600" dirty="0" smtClean="0"/>
              <a:t>0-3 слова     </a:t>
            </a:r>
            <a:r>
              <a:rPr lang="ru-RU" sz="2600" b="1" dirty="0" smtClean="0"/>
              <a:t>–</a:t>
            </a:r>
          </a:p>
          <a:p>
            <a:pPr algn="ctr">
              <a:lnSpc>
                <a:spcPct val="150000"/>
              </a:lnSpc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372</TotalTime>
  <Words>154</Words>
  <Application>Microsoft Office PowerPoint</Application>
  <PresentationFormat>Экран (4:3)</PresentationFormat>
  <Paragraphs>84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Ирина</cp:lastModifiedBy>
  <cp:revision>41</cp:revision>
  <dcterms:created xsi:type="dcterms:W3CDTF">2013-11-19T05:52:05Z</dcterms:created>
  <dcterms:modified xsi:type="dcterms:W3CDTF">2016-01-30T18:19:04Z</dcterms:modified>
</cp:coreProperties>
</file>