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5" r:id="rId15"/>
    <p:sldId id="286" r:id="rId16"/>
    <p:sldId id="287" r:id="rId17"/>
    <p:sldId id="288" r:id="rId18"/>
    <p:sldId id="289" r:id="rId19"/>
    <p:sldId id="274" r:id="rId20"/>
    <p:sldId id="284" r:id="rId21"/>
    <p:sldId id="29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72CF1-541B-4648-8659-0239D9DED72B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95F0B-8ACA-4174-92BD-0919B54EAF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D036-6D64-4097-813B-5FBE3C56F728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B31F-5FF3-4C85-B551-F24E40B59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D036-6D64-4097-813B-5FBE3C56F728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B31F-5FF3-4C85-B551-F24E40B59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D036-6D64-4097-813B-5FBE3C56F728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B31F-5FF3-4C85-B551-F24E40B59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D036-6D64-4097-813B-5FBE3C56F728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B31F-5FF3-4C85-B551-F24E40B59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D036-6D64-4097-813B-5FBE3C56F728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B31F-5FF3-4C85-B551-F24E40B59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D036-6D64-4097-813B-5FBE3C56F728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B31F-5FF3-4C85-B551-F24E40B59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D036-6D64-4097-813B-5FBE3C56F728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B31F-5FF3-4C85-B551-F24E40B59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D036-6D64-4097-813B-5FBE3C56F728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B31F-5FF3-4C85-B551-F24E40B59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D036-6D64-4097-813B-5FBE3C56F728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B31F-5FF3-4C85-B551-F24E40B59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D036-6D64-4097-813B-5FBE3C56F728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B31F-5FF3-4C85-B551-F24E40B59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D036-6D64-4097-813B-5FBE3C56F728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B31F-5FF3-4C85-B551-F24E40B59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1D036-6D64-4097-813B-5FBE3C56F728}" type="datetimeFigureOut">
              <a:rPr lang="ru-RU" smtClean="0"/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CB31F-5FF3-4C85-B551-F24E40B591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368151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Литературная разминка:</a:t>
            </a:r>
            <a:b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класс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8064896" cy="25202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Отгадайте, о каком произведении идёт речь. 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В качестве подсказки указан автор и год публикации этого произведения.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Запишите в бланк ответов только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название произведения.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Задание 7.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424936" cy="4392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</a:rPr>
              <a:t>НИВАГО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800" b="1" dirty="0" smtClean="0">
                <a:solidFill>
                  <a:schemeClr val="tx1"/>
                </a:solidFill>
              </a:rPr>
              <a:t>«ПОРТ»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</a:rPr>
              <a:t>1835 г.</a:t>
            </a:r>
            <a:endParaRPr lang="ru-RU" sz="4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Задание 8.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424936" cy="4392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</a:rPr>
              <a:t>МИХЮЛЕР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800" b="1" dirty="0" smtClean="0">
                <a:solidFill>
                  <a:schemeClr val="tx1"/>
                </a:solidFill>
              </a:rPr>
              <a:t>«МЦ»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</a:rPr>
              <a:t>1840 г.</a:t>
            </a:r>
            <a:endParaRPr lang="ru-RU" sz="4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Задание 9.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424936" cy="4392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</a:rPr>
              <a:t>ОГЕН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800" b="1" dirty="0" smtClean="0">
                <a:solidFill>
                  <a:schemeClr val="tx1"/>
                </a:solidFill>
              </a:rPr>
              <a:t>«ПОСЛИСТ»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</a:rPr>
              <a:t>1907 г.</a:t>
            </a:r>
            <a:endParaRPr lang="ru-RU" sz="4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Задание 10.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424936" cy="4392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</a:rPr>
              <a:t>АДЕСЕНТЭКЗ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800" b="1" dirty="0" smtClean="0">
                <a:solidFill>
                  <a:schemeClr val="tx1"/>
                </a:solidFill>
              </a:rPr>
              <a:t>«МАПРИН»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</a:rPr>
              <a:t>1943 г.</a:t>
            </a:r>
            <a:endParaRPr lang="ru-RU" sz="4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Задание 11.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424936" cy="4392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</a:rPr>
              <a:t>АНПАЧЕХ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800" b="1" dirty="0" smtClean="0">
                <a:solidFill>
                  <a:schemeClr val="tx1"/>
                </a:solidFill>
              </a:rPr>
              <a:t>«ПА»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</a:rPr>
              <a:t>1889 г.</a:t>
            </a:r>
            <a:endParaRPr lang="ru-RU" sz="4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Задание 12.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424936" cy="4392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</a:rPr>
              <a:t>АСЕРПУШ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800" b="1" dirty="0" smtClean="0">
                <a:solidFill>
                  <a:schemeClr val="tx1"/>
                </a:solidFill>
              </a:rPr>
              <a:t>«ПИКОДАМ»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</a:rPr>
              <a:t>1834 г.</a:t>
            </a:r>
            <a:endParaRPr lang="ru-RU" sz="4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Задание 13.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424936" cy="4392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</a:rPr>
              <a:t>АЛИСАСОЛЖЕН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800" b="1" dirty="0" smtClean="0">
                <a:solidFill>
                  <a:schemeClr val="tx1"/>
                </a:solidFill>
              </a:rPr>
              <a:t>«МАДВОР»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</a:rPr>
              <a:t>1963 г.</a:t>
            </a:r>
            <a:endParaRPr lang="ru-RU" sz="4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Задание 14.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424936" cy="4392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</a:rPr>
              <a:t>АСЕРПУШ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800" b="1" dirty="0" smtClean="0">
                <a:solidFill>
                  <a:schemeClr val="tx1"/>
                </a:solidFill>
              </a:rPr>
              <a:t>«ЯВАЛЮБ»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</a:rPr>
              <a:t>1830 г.</a:t>
            </a:r>
            <a:endParaRPr lang="ru-RU" sz="4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Задание 15.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424936" cy="4392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</a:rPr>
              <a:t>ФЁМИДОСТ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800" b="1" dirty="0" smtClean="0">
                <a:solidFill>
                  <a:schemeClr val="tx1"/>
                </a:solidFill>
              </a:rPr>
              <a:t>«МАЛЬЧУХРИСНАЁЛ»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</a:rPr>
              <a:t>1876 г.</a:t>
            </a:r>
            <a:endParaRPr lang="ru-RU" sz="4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08012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ОТВЕТЫ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24936" cy="4896544"/>
          </a:xfrm>
        </p:spPr>
        <p:txBody>
          <a:bodyPr>
            <a:noAutofit/>
          </a:bodyPr>
          <a:lstStyle/>
          <a:p>
            <a:pPr marL="450850" indent="-450850" algn="l">
              <a:spcBef>
                <a:spcPts val="0"/>
              </a:spcBef>
            </a:pPr>
            <a:r>
              <a:rPr lang="ru-RU" sz="3800" b="1" dirty="0" smtClean="0">
                <a:solidFill>
                  <a:schemeClr val="tx1"/>
                </a:solidFill>
              </a:rPr>
              <a:t>1. «Ася» </a:t>
            </a:r>
            <a:r>
              <a:rPr lang="ru-RU" sz="3800" dirty="0" smtClean="0">
                <a:solidFill>
                  <a:schemeClr val="tx1"/>
                </a:solidFill>
              </a:rPr>
              <a:t>(</a:t>
            </a:r>
            <a:r>
              <a:rPr lang="ru-RU" sz="3800" dirty="0" smtClean="0">
                <a:solidFill>
                  <a:schemeClr val="tx1"/>
                </a:solidFill>
              </a:rPr>
              <a:t>Иван Сергеевич Тургенев</a:t>
            </a:r>
            <a:r>
              <a:rPr lang="ru-RU" sz="3800" dirty="0" smtClean="0">
                <a:solidFill>
                  <a:schemeClr val="tx1"/>
                </a:solidFill>
              </a:rPr>
              <a:t>)</a:t>
            </a:r>
          </a:p>
          <a:p>
            <a:pPr marL="450850" indent="-450850" algn="l">
              <a:spcBef>
                <a:spcPts val="0"/>
              </a:spcBef>
            </a:pPr>
            <a:r>
              <a:rPr lang="ru-RU" sz="3800" b="1" dirty="0" smtClean="0">
                <a:solidFill>
                  <a:schemeClr val="tx1"/>
                </a:solidFill>
              </a:rPr>
              <a:t>2. «Снегурочка» </a:t>
            </a:r>
          </a:p>
          <a:p>
            <a:pPr marL="450850" indent="-6350" algn="l">
              <a:spcBef>
                <a:spcPts val="0"/>
              </a:spcBef>
            </a:pPr>
            <a:r>
              <a:rPr lang="ru-RU" sz="3800" dirty="0" smtClean="0">
                <a:solidFill>
                  <a:schemeClr val="tx1"/>
                </a:solidFill>
              </a:rPr>
              <a:t>(Александр Николаевич Островский)</a:t>
            </a:r>
          </a:p>
          <a:p>
            <a:pPr marL="450850" indent="-450850" algn="l">
              <a:spcBef>
                <a:spcPts val="0"/>
              </a:spcBef>
            </a:pPr>
            <a:r>
              <a:rPr lang="ru-RU" sz="3800" b="1" dirty="0" smtClean="0">
                <a:solidFill>
                  <a:schemeClr val="tx1"/>
                </a:solidFill>
              </a:rPr>
              <a:t>3. «Светлана» </a:t>
            </a:r>
          </a:p>
          <a:p>
            <a:pPr marL="450850" indent="-6350" algn="l">
              <a:spcBef>
                <a:spcPts val="0"/>
              </a:spcBef>
            </a:pPr>
            <a:r>
              <a:rPr lang="ru-RU" sz="3800" dirty="0" smtClean="0">
                <a:solidFill>
                  <a:schemeClr val="tx1"/>
                </a:solidFill>
              </a:rPr>
              <a:t>(</a:t>
            </a:r>
            <a:r>
              <a:rPr lang="ru-RU" sz="3800" dirty="0" smtClean="0">
                <a:solidFill>
                  <a:schemeClr val="tx1"/>
                </a:solidFill>
              </a:rPr>
              <a:t>Василий Андреевич Жуковский</a:t>
            </a:r>
            <a:r>
              <a:rPr lang="ru-RU" sz="3800" dirty="0" smtClean="0">
                <a:solidFill>
                  <a:schemeClr val="tx1"/>
                </a:solidFill>
              </a:rPr>
              <a:t>)</a:t>
            </a:r>
          </a:p>
          <a:p>
            <a:pPr marL="450850" indent="-450850" algn="l">
              <a:spcBef>
                <a:spcPts val="0"/>
              </a:spcBef>
            </a:pPr>
            <a:r>
              <a:rPr lang="ru-RU" sz="3800" b="1" dirty="0" smtClean="0">
                <a:solidFill>
                  <a:schemeClr val="tx1"/>
                </a:solidFill>
              </a:rPr>
              <a:t>4. «Гробовщик» </a:t>
            </a:r>
          </a:p>
          <a:p>
            <a:pPr marL="450850" algn="l">
              <a:spcBef>
                <a:spcPts val="0"/>
              </a:spcBef>
            </a:pPr>
            <a:r>
              <a:rPr lang="ru-RU" sz="3800" dirty="0" smtClean="0">
                <a:solidFill>
                  <a:schemeClr val="tx1"/>
                </a:solidFill>
              </a:rPr>
              <a:t>(Александр Сергеевич Пушкин)</a:t>
            </a:r>
          </a:p>
          <a:p>
            <a:pPr marL="450850" indent="-450850" algn="l">
              <a:spcBef>
                <a:spcPts val="0"/>
              </a:spcBef>
            </a:pPr>
            <a:r>
              <a:rPr lang="ru-RU" sz="3800" b="1" dirty="0" smtClean="0">
                <a:solidFill>
                  <a:schemeClr val="tx1"/>
                </a:solidFill>
              </a:rPr>
              <a:t>5. «Падение дома </a:t>
            </a:r>
            <a:r>
              <a:rPr lang="ru-RU" sz="3800" b="1" dirty="0" err="1" smtClean="0">
                <a:solidFill>
                  <a:schemeClr val="tx1"/>
                </a:solidFill>
              </a:rPr>
              <a:t>Ашеров</a:t>
            </a:r>
            <a:r>
              <a:rPr lang="ru-RU" sz="3800" b="1" dirty="0" smtClean="0">
                <a:solidFill>
                  <a:schemeClr val="tx1"/>
                </a:solidFill>
              </a:rPr>
              <a:t>» </a:t>
            </a:r>
          </a:p>
          <a:p>
            <a:pPr marL="450850" algn="l">
              <a:spcBef>
                <a:spcPts val="0"/>
              </a:spcBef>
            </a:pPr>
            <a:r>
              <a:rPr lang="ru-RU" sz="3800" dirty="0" smtClean="0">
                <a:solidFill>
                  <a:schemeClr val="tx1"/>
                </a:solidFill>
              </a:rPr>
              <a:t>(Эдгар </a:t>
            </a:r>
            <a:r>
              <a:rPr lang="ru-RU" sz="3800" dirty="0" err="1" smtClean="0">
                <a:solidFill>
                  <a:schemeClr val="tx1"/>
                </a:solidFill>
              </a:rPr>
              <a:t>Аллан</a:t>
            </a:r>
            <a:r>
              <a:rPr lang="ru-RU" sz="3800" dirty="0" smtClean="0">
                <a:solidFill>
                  <a:schemeClr val="tx1"/>
                </a:solidFill>
              </a:rPr>
              <a:t> По)</a:t>
            </a:r>
            <a:endParaRPr lang="ru-RU" sz="3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80119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задания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4248472" cy="35059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400" dirty="0" smtClean="0">
                <a:solidFill>
                  <a:schemeClr val="tx1"/>
                </a:solidFill>
              </a:rPr>
              <a:t>АСЕРПУШ</a:t>
            </a:r>
          </a:p>
          <a:p>
            <a:pPr>
              <a:spcBef>
                <a:spcPts val="0"/>
              </a:spcBef>
            </a:pPr>
            <a:endParaRPr lang="ru-RU" sz="4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400" b="1" dirty="0" smtClean="0">
                <a:solidFill>
                  <a:schemeClr val="tx1"/>
                </a:solidFill>
              </a:rPr>
              <a:t>«ЗИМВЕЧ»</a:t>
            </a:r>
          </a:p>
          <a:p>
            <a:pPr>
              <a:spcBef>
                <a:spcPts val="0"/>
              </a:spcBef>
            </a:pPr>
            <a:endParaRPr lang="ru-RU" sz="4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44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1830 г.</a:t>
            </a:r>
            <a:endParaRPr lang="ru-RU" sz="36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283968" y="2132856"/>
            <a:ext cx="4176464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автор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400" b="1" dirty="0">
                <a:solidFill>
                  <a:srgbClr val="FF0000"/>
                </a:solidFill>
              </a:rPr>
              <a:t>н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азвание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произведения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dirty="0">
                <a:solidFill>
                  <a:srgbClr val="FF0000"/>
                </a:solidFill>
              </a:rPr>
              <a:t>г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 публикации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424936" cy="5616624"/>
          </a:xfrm>
        </p:spPr>
        <p:txBody>
          <a:bodyPr>
            <a:noAutofit/>
          </a:bodyPr>
          <a:lstStyle/>
          <a:p>
            <a:pPr marL="450850" indent="-450850" algn="l">
              <a:spcBef>
                <a:spcPts val="0"/>
              </a:spcBef>
            </a:pPr>
            <a:r>
              <a:rPr lang="ru-RU" sz="3800" b="1" dirty="0">
                <a:solidFill>
                  <a:schemeClr val="tx1"/>
                </a:solidFill>
              </a:rPr>
              <a:t>6</a:t>
            </a:r>
            <a:r>
              <a:rPr lang="ru-RU" sz="3800" b="1" dirty="0" smtClean="0">
                <a:solidFill>
                  <a:schemeClr val="tx1"/>
                </a:solidFill>
              </a:rPr>
              <a:t>. «Ревизор» </a:t>
            </a:r>
          </a:p>
          <a:p>
            <a:pPr marL="450850" indent="-6350" algn="l">
              <a:spcBef>
                <a:spcPts val="0"/>
              </a:spcBef>
            </a:pPr>
            <a:r>
              <a:rPr lang="ru-RU" sz="3800" dirty="0" smtClean="0">
                <a:solidFill>
                  <a:schemeClr val="tx1"/>
                </a:solidFill>
              </a:rPr>
              <a:t>(</a:t>
            </a:r>
            <a:r>
              <a:rPr lang="ru-RU" sz="3800" dirty="0" smtClean="0">
                <a:solidFill>
                  <a:schemeClr val="tx1"/>
                </a:solidFill>
              </a:rPr>
              <a:t>Николай Васильевич Гоголь</a:t>
            </a:r>
            <a:r>
              <a:rPr lang="ru-RU" sz="3800" dirty="0" smtClean="0">
                <a:solidFill>
                  <a:schemeClr val="tx1"/>
                </a:solidFill>
              </a:rPr>
              <a:t>)</a:t>
            </a:r>
          </a:p>
          <a:p>
            <a:pPr marL="450850" indent="-450850" algn="l">
              <a:spcBef>
                <a:spcPts val="0"/>
              </a:spcBef>
            </a:pPr>
            <a:r>
              <a:rPr lang="ru-RU" sz="3800" b="1" dirty="0">
                <a:solidFill>
                  <a:schemeClr val="tx1"/>
                </a:solidFill>
              </a:rPr>
              <a:t>7</a:t>
            </a:r>
            <a:r>
              <a:rPr lang="ru-RU" sz="3800" b="1" dirty="0" smtClean="0">
                <a:solidFill>
                  <a:schemeClr val="tx1"/>
                </a:solidFill>
              </a:rPr>
              <a:t>. «Портрет» </a:t>
            </a:r>
          </a:p>
          <a:p>
            <a:pPr marL="450850" indent="-6350" algn="l">
              <a:spcBef>
                <a:spcPts val="0"/>
              </a:spcBef>
            </a:pPr>
            <a:r>
              <a:rPr lang="ru-RU" sz="3800" dirty="0" smtClean="0">
                <a:solidFill>
                  <a:schemeClr val="tx1"/>
                </a:solidFill>
              </a:rPr>
              <a:t>(Николай Васильевич Гоголь)</a:t>
            </a:r>
          </a:p>
          <a:p>
            <a:pPr marL="450850" indent="-450850" algn="l">
              <a:spcBef>
                <a:spcPts val="0"/>
              </a:spcBef>
            </a:pPr>
            <a:r>
              <a:rPr lang="ru-RU" sz="3800" b="1" dirty="0">
                <a:solidFill>
                  <a:schemeClr val="tx1"/>
                </a:solidFill>
              </a:rPr>
              <a:t>8</a:t>
            </a:r>
            <a:r>
              <a:rPr lang="ru-RU" sz="3800" b="1" dirty="0" smtClean="0">
                <a:solidFill>
                  <a:schemeClr val="tx1"/>
                </a:solidFill>
              </a:rPr>
              <a:t>. «Мцыри» </a:t>
            </a:r>
          </a:p>
          <a:p>
            <a:pPr marL="450850" indent="-6350" algn="l">
              <a:spcBef>
                <a:spcPts val="0"/>
              </a:spcBef>
            </a:pPr>
            <a:r>
              <a:rPr lang="ru-RU" sz="3800" dirty="0" smtClean="0">
                <a:solidFill>
                  <a:schemeClr val="tx1"/>
                </a:solidFill>
              </a:rPr>
              <a:t>(</a:t>
            </a:r>
            <a:r>
              <a:rPr lang="ru-RU" sz="3800" dirty="0" smtClean="0">
                <a:solidFill>
                  <a:schemeClr val="tx1"/>
                </a:solidFill>
              </a:rPr>
              <a:t>Михаил Юрьевич Лермонтов</a:t>
            </a:r>
            <a:r>
              <a:rPr lang="ru-RU" sz="3800" dirty="0" smtClean="0">
                <a:solidFill>
                  <a:schemeClr val="tx1"/>
                </a:solidFill>
              </a:rPr>
              <a:t>)</a:t>
            </a:r>
          </a:p>
          <a:p>
            <a:pPr marL="450850" indent="-450850" algn="l">
              <a:spcBef>
                <a:spcPts val="0"/>
              </a:spcBef>
            </a:pPr>
            <a:r>
              <a:rPr lang="ru-RU" sz="3800" b="1" dirty="0">
                <a:solidFill>
                  <a:schemeClr val="tx1"/>
                </a:solidFill>
              </a:rPr>
              <a:t>9</a:t>
            </a:r>
            <a:r>
              <a:rPr lang="ru-RU" sz="3800" b="1" dirty="0" smtClean="0">
                <a:solidFill>
                  <a:schemeClr val="tx1"/>
                </a:solidFill>
              </a:rPr>
              <a:t>. «Последний лист» </a:t>
            </a:r>
          </a:p>
          <a:p>
            <a:pPr marL="450850" algn="l">
              <a:spcBef>
                <a:spcPts val="0"/>
              </a:spcBef>
            </a:pPr>
            <a:r>
              <a:rPr lang="ru-RU" sz="3800" dirty="0" smtClean="0">
                <a:solidFill>
                  <a:schemeClr val="tx1"/>
                </a:solidFill>
              </a:rPr>
              <a:t>(О.Генри)</a:t>
            </a:r>
          </a:p>
          <a:p>
            <a:pPr marL="450850" indent="-450850" algn="l">
              <a:spcBef>
                <a:spcPts val="0"/>
              </a:spcBef>
            </a:pPr>
            <a:r>
              <a:rPr lang="ru-RU" sz="3800" b="1" dirty="0" smtClean="0">
                <a:solidFill>
                  <a:schemeClr val="tx1"/>
                </a:solidFill>
              </a:rPr>
              <a:t>10. «Маленький принц» </a:t>
            </a:r>
          </a:p>
          <a:p>
            <a:pPr marL="450850" algn="l">
              <a:spcBef>
                <a:spcPts val="0"/>
              </a:spcBef>
            </a:pPr>
            <a:r>
              <a:rPr lang="ru-RU" sz="3800" dirty="0" smtClean="0">
                <a:solidFill>
                  <a:schemeClr val="tx1"/>
                </a:solidFill>
              </a:rPr>
              <a:t>(</a:t>
            </a:r>
            <a:r>
              <a:rPr lang="ru-RU" sz="3800" dirty="0" err="1" smtClean="0">
                <a:solidFill>
                  <a:schemeClr val="tx1"/>
                </a:solidFill>
              </a:rPr>
              <a:t>Антуан</a:t>
            </a:r>
            <a:r>
              <a:rPr lang="ru-RU" sz="3800" dirty="0" smtClean="0">
                <a:solidFill>
                  <a:schemeClr val="tx1"/>
                </a:solidFill>
              </a:rPr>
              <a:t> де Сент-Экзюпери)</a:t>
            </a:r>
            <a:endParaRPr lang="ru-RU" sz="3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424936" cy="5616624"/>
          </a:xfrm>
        </p:spPr>
        <p:txBody>
          <a:bodyPr>
            <a:noAutofit/>
          </a:bodyPr>
          <a:lstStyle/>
          <a:p>
            <a:pPr marL="450850" indent="-450850" algn="l">
              <a:spcBef>
                <a:spcPts val="0"/>
              </a:spcBef>
            </a:pPr>
            <a:r>
              <a:rPr lang="ru-RU" sz="3800" b="1" dirty="0" smtClean="0">
                <a:solidFill>
                  <a:schemeClr val="tx1"/>
                </a:solidFill>
              </a:rPr>
              <a:t>11. «Пари» </a:t>
            </a:r>
          </a:p>
          <a:p>
            <a:pPr marL="450850" indent="-6350" algn="l">
              <a:spcBef>
                <a:spcPts val="0"/>
              </a:spcBef>
            </a:pPr>
            <a:r>
              <a:rPr lang="ru-RU" sz="3800" dirty="0" smtClean="0">
                <a:solidFill>
                  <a:schemeClr val="tx1"/>
                </a:solidFill>
              </a:rPr>
              <a:t>(</a:t>
            </a:r>
            <a:r>
              <a:rPr lang="ru-RU" sz="3800" dirty="0" smtClean="0">
                <a:solidFill>
                  <a:schemeClr val="tx1"/>
                </a:solidFill>
              </a:rPr>
              <a:t>Антон Павлович Чехов</a:t>
            </a:r>
            <a:r>
              <a:rPr lang="ru-RU" sz="3800" dirty="0" smtClean="0">
                <a:solidFill>
                  <a:schemeClr val="tx1"/>
                </a:solidFill>
              </a:rPr>
              <a:t>)</a:t>
            </a:r>
          </a:p>
          <a:p>
            <a:pPr marL="450850" indent="-450850" algn="l">
              <a:spcBef>
                <a:spcPts val="0"/>
              </a:spcBef>
            </a:pPr>
            <a:r>
              <a:rPr lang="ru-RU" sz="3800" b="1" dirty="0" smtClean="0">
                <a:solidFill>
                  <a:schemeClr val="tx1"/>
                </a:solidFill>
              </a:rPr>
              <a:t>12. «Пиковая дама» </a:t>
            </a:r>
          </a:p>
          <a:p>
            <a:pPr marL="450850" indent="-6350" algn="l">
              <a:spcBef>
                <a:spcPts val="0"/>
              </a:spcBef>
            </a:pPr>
            <a:r>
              <a:rPr lang="ru-RU" sz="3800" dirty="0" smtClean="0">
                <a:solidFill>
                  <a:schemeClr val="tx1"/>
                </a:solidFill>
              </a:rPr>
              <a:t>(Александр Сергеевич Пушкин)</a:t>
            </a:r>
          </a:p>
          <a:p>
            <a:pPr marL="450850" indent="-450850" algn="l">
              <a:spcBef>
                <a:spcPts val="0"/>
              </a:spcBef>
            </a:pPr>
            <a:r>
              <a:rPr lang="ru-RU" sz="3800" b="1" dirty="0" smtClean="0">
                <a:solidFill>
                  <a:schemeClr val="tx1"/>
                </a:solidFill>
              </a:rPr>
              <a:t>13. «Матрёнин двор» </a:t>
            </a:r>
          </a:p>
          <a:p>
            <a:pPr marL="450850" indent="-6350" algn="l">
              <a:spcBef>
                <a:spcPts val="0"/>
              </a:spcBef>
            </a:pPr>
            <a:r>
              <a:rPr lang="ru-RU" sz="3800" dirty="0" smtClean="0">
                <a:solidFill>
                  <a:schemeClr val="tx1"/>
                </a:solidFill>
              </a:rPr>
              <a:t>(</a:t>
            </a:r>
            <a:r>
              <a:rPr lang="ru-RU" sz="3800" dirty="0" smtClean="0">
                <a:solidFill>
                  <a:schemeClr val="tx1"/>
                </a:solidFill>
              </a:rPr>
              <a:t>Александр Исаевич Солженицын</a:t>
            </a:r>
            <a:r>
              <a:rPr lang="ru-RU" sz="3800" dirty="0" smtClean="0">
                <a:solidFill>
                  <a:schemeClr val="tx1"/>
                </a:solidFill>
              </a:rPr>
              <a:t>)</a:t>
            </a:r>
          </a:p>
          <a:p>
            <a:pPr marL="450850" indent="-450850" algn="l">
              <a:spcBef>
                <a:spcPts val="0"/>
              </a:spcBef>
            </a:pPr>
            <a:r>
              <a:rPr lang="ru-RU" sz="3800" b="1" dirty="0" smtClean="0">
                <a:solidFill>
                  <a:schemeClr val="tx1"/>
                </a:solidFill>
              </a:rPr>
              <a:t>14. «Я вас любил...» </a:t>
            </a:r>
          </a:p>
          <a:p>
            <a:pPr marL="450850" algn="l">
              <a:spcBef>
                <a:spcPts val="0"/>
              </a:spcBef>
            </a:pPr>
            <a:r>
              <a:rPr lang="ru-RU" sz="3800" dirty="0" smtClean="0">
                <a:solidFill>
                  <a:schemeClr val="tx1"/>
                </a:solidFill>
              </a:rPr>
              <a:t>(Александр Сергеевич Пушкин)</a:t>
            </a:r>
          </a:p>
          <a:p>
            <a:pPr marL="450850" indent="-450850" algn="l">
              <a:spcBef>
                <a:spcPts val="0"/>
              </a:spcBef>
            </a:pPr>
            <a:r>
              <a:rPr lang="ru-RU" sz="3800" b="1" dirty="0" smtClean="0">
                <a:solidFill>
                  <a:schemeClr val="tx1"/>
                </a:solidFill>
              </a:rPr>
              <a:t>15. «Мальчик у Христа на ёлке» </a:t>
            </a:r>
          </a:p>
          <a:p>
            <a:pPr marL="450850" algn="l">
              <a:spcBef>
                <a:spcPts val="0"/>
              </a:spcBef>
            </a:pPr>
            <a:r>
              <a:rPr lang="ru-RU" sz="3800" dirty="0" smtClean="0">
                <a:solidFill>
                  <a:schemeClr val="tx1"/>
                </a:solidFill>
              </a:rPr>
              <a:t>(Фёдор Михайлович Достоевский)</a:t>
            </a:r>
            <a:endParaRPr lang="ru-RU" sz="3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80119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4248472" cy="35059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400" dirty="0" smtClean="0">
                <a:solidFill>
                  <a:schemeClr val="tx1"/>
                </a:solidFill>
              </a:rPr>
              <a:t>АСЕРПУШ</a:t>
            </a:r>
          </a:p>
          <a:p>
            <a:pPr>
              <a:spcBef>
                <a:spcPts val="0"/>
              </a:spcBef>
            </a:pPr>
            <a:endParaRPr lang="ru-RU" sz="4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400" b="1" dirty="0" smtClean="0">
                <a:solidFill>
                  <a:schemeClr val="tx1"/>
                </a:solidFill>
              </a:rPr>
              <a:t>«ЗИМВЕЧ»</a:t>
            </a:r>
          </a:p>
          <a:p>
            <a:pPr>
              <a:spcBef>
                <a:spcPts val="0"/>
              </a:spcBef>
            </a:pPr>
            <a:endParaRPr lang="ru-RU" sz="4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44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3600" dirty="0" smtClean="0">
                <a:solidFill>
                  <a:schemeClr val="tx1"/>
                </a:solidFill>
              </a:rPr>
              <a:t>1830 г.</a:t>
            </a:r>
            <a:endParaRPr lang="ru-RU" sz="36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283968" y="1988840"/>
            <a:ext cx="4176464" cy="4248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Александр Сергеевич Пушкин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b="1" u="sng" dirty="0" smtClean="0">
                <a:solidFill>
                  <a:srgbClr val="FF0000"/>
                </a:solidFill>
              </a:rPr>
              <a:t>«Зимний вечер»</a:t>
            </a:r>
            <a:endParaRPr kumimoji="0" lang="ru-RU" sz="40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Задание 1.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424936" cy="4392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</a:rPr>
              <a:t>ИСЕТУР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800" b="1" dirty="0" smtClean="0">
                <a:solidFill>
                  <a:schemeClr val="tx1"/>
                </a:solidFill>
              </a:rPr>
              <a:t>«АС»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</a:rPr>
              <a:t>1858 г.</a:t>
            </a:r>
            <a:endParaRPr lang="ru-RU" sz="4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Задание 2.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424936" cy="4392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</a:rPr>
              <a:t>АЛЕНИКОСТР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800" b="1" dirty="0" smtClean="0">
                <a:solidFill>
                  <a:schemeClr val="tx1"/>
                </a:solidFill>
              </a:rPr>
              <a:t>«СНЕГ»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</a:rPr>
              <a:t>1873 г.</a:t>
            </a:r>
            <a:endParaRPr lang="ru-RU" sz="4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Задание 3.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424936" cy="4392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</a:rPr>
              <a:t>ВАСАНДЖУК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800" b="1" dirty="0" smtClean="0">
                <a:solidFill>
                  <a:schemeClr val="tx1"/>
                </a:solidFill>
              </a:rPr>
              <a:t>«СВЕТ»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</a:rPr>
              <a:t>1813 г.</a:t>
            </a:r>
            <a:endParaRPr lang="ru-RU" sz="4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Задание 4.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424936" cy="4392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</a:rPr>
              <a:t>АСЕРПУШ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800" b="1" dirty="0" smtClean="0">
                <a:solidFill>
                  <a:schemeClr val="tx1"/>
                </a:solidFill>
              </a:rPr>
              <a:t>«ГРОБ»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</a:rPr>
              <a:t>1831 г.</a:t>
            </a:r>
            <a:endParaRPr lang="ru-RU" sz="4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Задание 5.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424936" cy="4392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</a:rPr>
              <a:t>ЭДГАЛПО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800" b="1" dirty="0" smtClean="0">
                <a:solidFill>
                  <a:schemeClr val="tx1"/>
                </a:solidFill>
              </a:rPr>
              <a:t>«ПАДЕДОМАШ»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</a:rPr>
              <a:t>1839 г.</a:t>
            </a:r>
            <a:endParaRPr lang="ru-RU" sz="4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Задание 6.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424936" cy="4392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</a:rPr>
              <a:t>НИВАГО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800" b="1" dirty="0" smtClean="0">
                <a:solidFill>
                  <a:schemeClr val="tx1"/>
                </a:solidFill>
              </a:rPr>
              <a:t>«РЕВ»</a:t>
            </a:r>
          </a:p>
          <a:p>
            <a:pPr>
              <a:spcBef>
                <a:spcPts val="0"/>
              </a:spcBef>
            </a:pPr>
            <a:endParaRPr lang="ru-RU" sz="4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</a:rPr>
              <a:t>1836 г.</a:t>
            </a:r>
            <a:endParaRPr lang="ru-RU" sz="4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370</Words>
  <Application>Microsoft Office PowerPoint</Application>
  <PresentationFormat>Экран (4:3)</PresentationFormat>
  <Paragraphs>147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Литературная разминка: 9 класс</vt:lpstr>
      <vt:lpstr>Пример задания</vt:lpstr>
      <vt:lpstr>Ответ</vt:lpstr>
      <vt:lpstr>Задание 1.</vt:lpstr>
      <vt:lpstr>Задание 2.</vt:lpstr>
      <vt:lpstr>Задание 3.</vt:lpstr>
      <vt:lpstr>Задание 4.</vt:lpstr>
      <vt:lpstr>Задание 5.</vt:lpstr>
      <vt:lpstr>Задание 6.</vt:lpstr>
      <vt:lpstr>Задание 7.</vt:lpstr>
      <vt:lpstr>Задание 8.</vt:lpstr>
      <vt:lpstr>Задание 9.</vt:lpstr>
      <vt:lpstr>Задание 10.</vt:lpstr>
      <vt:lpstr>Задание 11.</vt:lpstr>
      <vt:lpstr>Задание 12.</vt:lpstr>
      <vt:lpstr>Задание 13.</vt:lpstr>
      <vt:lpstr>Задание 14.</vt:lpstr>
      <vt:lpstr>Задание 15.</vt:lpstr>
      <vt:lpstr>ОТВЕТЫ</vt:lpstr>
      <vt:lpstr>Слайд 20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Литературная разминка: 6 класс</dc:title>
  <dc:creator>Ирина</dc:creator>
  <cp:lastModifiedBy>Ирина</cp:lastModifiedBy>
  <cp:revision>12</cp:revision>
  <dcterms:created xsi:type="dcterms:W3CDTF">2019-07-22T05:52:19Z</dcterms:created>
  <dcterms:modified xsi:type="dcterms:W3CDTF">2019-07-22T07:30:44Z</dcterms:modified>
</cp:coreProperties>
</file>