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68" r:id="rId5"/>
    <p:sldId id="269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003300"/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997F0E-9F35-482D-9A6A-57EA634FE895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48B5FA-4CF4-42A6-90C1-B99F970D583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5FCED5-B72C-4AE4-89A6-9648CF935446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683A3F-10E5-4355-A79C-694D8894EAA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D594A4-093B-495A-9A6A-376D208D24DA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737EE-61A1-41A8-87A6-1BFB0D1751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354719-AE9A-472B-9E5A-58885EBFE7FB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058B7-CB7A-45CD-9D39-4E17DDC7DB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31B261-7957-4492-9E69-541132254756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FAA2A-3B9D-46E3-90A4-4F76684236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434213-8757-4EDD-B600-2D3F4ADCAFA8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165A3-79AE-4A99-AEB8-0673BF06CB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3E8A2D-DF12-46AC-879D-4500C9F5732E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D3698-7697-46A7-8A40-C57EAE8158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E39384-DFC9-4565-9C7D-B3DF28737E11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65E34-DD19-4DDC-B414-FE192E0AFB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8041DF-E7AD-4B59-A7E6-945A9935D833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0AA6D-BAA0-418A-BBF6-76AA588131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42BE6B-DAB8-40EA-A636-63DCB5137440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7FEE3-B957-4C1A-B8BD-CD4C3B85E5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222D0E-B19A-4D84-A17B-9CD8C42A2DE2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E8D90-53B8-471B-BBE5-C0F0A73B6D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30CAAC-9C7C-4C87-B788-7D850DA2FDC9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E0062-97A7-4CE6-A2CF-5FE5DDFE18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7179B8-43DD-4460-81CA-7E794E3C8340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C4F6E-3DE8-4EF7-9541-3BC0319DC4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E76BD35-FB07-4075-BF1C-256B9CEAD7CD}" type="datetime1">
              <a:rPr lang="ru-RU"/>
              <a:pPr/>
              <a:t>10.02.2014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DDFFC4-AFC4-4F63-9724-5B908E3A1EE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941168"/>
            <a:ext cx="8424862" cy="168592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Организация парной работы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на уроках русского языка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в условиях реализации ФГОС ООО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Когда может использоваться парная форма работы?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568952" cy="4924425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2. При обобщении теории (в финале урока).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b="1" dirty="0" smtClean="0">
                <a:solidFill>
                  <a:srgbClr val="003300"/>
                </a:solidFill>
              </a:rPr>
              <a:t>: </a:t>
            </a:r>
            <a:r>
              <a:rPr lang="ru-RU" sz="2400" dirty="0" smtClean="0">
                <a:solidFill>
                  <a:srgbClr val="003300"/>
                </a:solidFill>
              </a:rPr>
              <a:t>«В таблице обобщённо представлены признаки причастий. Заполните таблицу примерами».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3. В тренинге (в процессе выполнения практических заданий, упражнений).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b="1" dirty="0" smtClean="0">
                <a:solidFill>
                  <a:srgbClr val="003300"/>
                </a:solidFill>
              </a:rPr>
              <a:t>: </a:t>
            </a:r>
            <a:r>
              <a:rPr lang="ru-RU" sz="2400" dirty="0" err="1" smtClean="0">
                <a:solidFill>
                  <a:srgbClr val="003300"/>
                </a:solidFill>
              </a:rPr>
              <a:t>взаимодиктанты</a:t>
            </a:r>
            <a:r>
              <a:rPr lang="ru-RU" sz="2400" dirty="0" smtClean="0">
                <a:solidFill>
                  <a:srgbClr val="003300"/>
                </a:solidFill>
              </a:rPr>
              <a:t> по подготовленным учителем текстам или текстам, подготовленным обучающимися.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4. При организации </a:t>
            </a:r>
            <a:r>
              <a:rPr lang="ru-RU" sz="2400" b="1" dirty="0" err="1" smtClean="0">
                <a:solidFill>
                  <a:srgbClr val="003300"/>
                </a:solidFill>
              </a:rPr>
              <a:t>аудирования</a:t>
            </a:r>
            <a:r>
              <a:rPr lang="ru-RU" sz="2400" b="1" dirty="0" smtClean="0">
                <a:solidFill>
                  <a:srgbClr val="003300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b="1" dirty="0" smtClean="0">
                <a:solidFill>
                  <a:srgbClr val="003300"/>
                </a:solidFill>
              </a:rPr>
              <a:t>: «</a:t>
            </a:r>
            <a:r>
              <a:rPr lang="ru-RU" sz="2400" dirty="0" smtClean="0">
                <a:solidFill>
                  <a:srgbClr val="003300"/>
                </a:solidFill>
              </a:rPr>
              <a:t>Внимательно послушайте текст. При втором прослушивании записывайте только ... .  Какие пословицы из этого текста вы не выписали? Запишите по памяти».</a:t>
            </a:r>
            <a:endParaRPr lang="ru-RU" sz="2400" b="1" dirty="0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Когда может использоваться парная форма работы?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568952" cy="4924425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5. При организации работы с текстом.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dirty="0" smtClean="0">
                <a:solidFill>
                  <a:srgbClr val="003300"/>
                </a:solidFill>
              </a:rPr>
              <a:t>: «посмотрите текст...» - непривычная формулировка задания (чтение может быть и просмотровым).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Основной принцип – </a:t>
            </a:r>
            <a:r>
              <a:rPr lang="ru-RU" sz="2400" b="1" dirty="0" err="1" smtClean="0">
                <a:solidFill>
                  <a:srgbClr val="FF0000"/>
                </a:solidFill>
              </a:rPr>
              <a:t>текстоцентрический</a:t>
            </a:r>
            <a:r>
              <a:rPr lang="ru-RU" sz="2400" b="1" dirty="0" smtClean="0">
                <a:solidFill>
                  <a:srgbClr val="FF0000"/>
                </a:solidFill>
              </a:rPr>
              <a:t> (на каждом уроке русского языка должна быть работа с текстом).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b="1" dirty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3300"/>
                </a:solidFill>
              </a:rPr>
              <a:t>6</a:t>
            </a:r>
            <a:r>
              <a:rPr lang="ru-RU" sz="2400" b="1" dirty="0" smtClean="0">
                <a:solidFill>
                  <a:srgbClr val="003300"/>
                </a:solidFill>
              </a:rPr>
              <a:t>. В проектной деятельности</a:t>
            </a:r>
            <a:r>
              <a:rPr lang="ru-RU" sz="2400" b="1" dirty="0" smtClean="0">
                <a:solidFill>
                  <a:srgbClr val="003300"/>
                </a:solidFill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3300"/>
                </a:solidFill>
              </a:rPr>
              <a:t>Для проекта важна личностная значимость для ученика. Необходимо сформулировать проблемный вопрос, обосновать выбор вида познавательной деятельности.</a:t>
            </a:r>
            <a:endParaRPr lang="ru-RU" sz="2400" dirty="0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Виды проектов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568952" cy="521245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1. Практико-ориентированные </a:t>
            </a:r>
            <a:r>
              <a:rPr lang="ru-RU" sz="2400" b="1" dirty="0" smtClean="0">
                <a:solidFill>
                  <a:srgbClr val="003300"/>
                </a:solidFill>
              </a:rPr>
              <a:t>(задача – создать продукт, который будет служить учебным целям).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b="1" dirty="0" smtClean="0">
                <a:solidFill>
                  <a:srgbClr val="003300"/>
                </a:solidFill>
              </a:rPr>
              <a:t>: </a:t>
            </a:r>
            <a:r>
              <a:rPr lang="ru-RU" sz="2400" dirty="0" smtClean="0">
                <a:solidFill>
                  <a:srgbClr val="003300"/>
                </a:solidFill>
              </a:rPr>
              <a:t>«Проанализируйте числительные, обозначающие десятки первой сотни. </a:t>
            </a:r>
            <a:r>
              <a:rPr lang="ru-RU" sz="2400" dirty="0" smtClean="0">
                <a:solidFill>
                  <a:srgbClr val="003300"/>
                </a:solidFill>
              </a:rPr>
              <a:t>Попробуйте самостоятельно объяснить, как они образовались. Обратите </a:t>
            </a:r>
            <a:r>
              <a:rPr lang="ru-RU" sz="2400" dirty="0" smtClean="0">
                <a:solidFill>
                  <a:srgbClr val="003300"/>
                </a:solidFill>
              </a:rPr>
              <a:t>внимание на </a:t>
            </a:r>
            <a:r>
              <a:rPr lang="ru-RU" sz="2400" dirty="0" smtClean="0">
                <a:solidFill>
                  <a:srgbClr val="003300"/>
                </a:solidFill>
              </a:rPr>
              <a:t>числительные </a:t>
            </a:r>
            <a:r>
              <a:rPr lang="ru-RU" sz="2400" i="1" dirty="0" smtClean="0">
                <a:solidFill>
                  <a:srgbClr val="003300"/>
                </a:solidFill>
              </a:rPr>
              <a:t>сорок</a:t>
            </a:r>
            <a:r>
              <a:rPr lang="ru-RU" sz="2400" dirty="0" smtClean="0">
                <a:solidFill>
                  <a:srgbClr val="003300"/>
                </a:solidFill>
              </a:rPr>
              <a:t>, </a:t>
            </a:r>
            <a:r>
              <a:rPr lang="ru-RU" sz="2400" i="1" dirty="0" smtClean="0">
                <a:solidFill>
                  <a:srgbClr val="003300"/>
                </a:solidFill>
              </a:rPr>
              <a:t>девяносто</a:t>
            </a:r>
            <a:r>
              <a:rPr lang="ru-RU" sz="2400" dirty="0" smtClean="0">
                <a:solidFill>
                  <a:srgbClr val="003300"/>
                </a:solidFill>
              </a:rPr>
              <a:t>. Найдите информацию о происхождении этих числительных и составьте небольшую заметку на тему «Это интересно</a:t>
            </a:r>
            <a:r>
              <a:rPr lang="ru-RU" sz="2400" dirty="0" smtClean="0">
                <a:solidFill>
                  <a:srgbClr val="003300"/>
                </a:solidFill>
              </a:rPr>
              <a:t>».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</a:rPr>
              <a:t>. Информационные </a:t>
            </a:r>
            <a:r>
              <a:rPr lang="ru-RU" sz="2400" b="1" dirty="0" smtClean="0">
                <a:solidFill>
                  <a:srgbClr val="003300"/>
                </a:solidFill>
              </a:rPr>
              <a:t>(задача – собрать информацию).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b="1" dirty="0" smtClean="0">
                <a:solidFill>
                  <a:srgbClr val="003300"/>
                </a:solidFill>
              </a:rPr>
              <a:t>: </a:t>
            </a:r>
            <a:r>
              <a:rPr lang="ru-RU" sz="2400" dirty="0" smtClean="0">
                <a:solidFill>
                  <a:srgbClr val="003300"/>
                </a:solidFill>
              </a:rPr>
              <a:t>«Записывайте в течение месяца ошибки, которые вы заметили в ваших школьных сочинениях, своей речи или речи окружающих».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Виды проектов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568952" cy="492442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</a:rPr>
              <a:t>3</a:t>
            </a:r>
            <a:r>
              <a:rPr lang="ru-RU" sz="2400" b="1" dirty="0" smtClean="0">
                <a:solidFill>
                  <a:srgbClr val="FF0000"/>
                </a:solidFill>
              </a:rPr>
              <a:t>. Исследовательские.</a:t>
            </a:r>
            <a:r>
              <a:rPr lang="ru-RU" sz="2400" b="1" dirty="0" smtClean="0">
                <a:solidFill>
                  <a:srgbClr val="00330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i="1" dirty="0" smtClean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b="1" dirty="0" smtClean="0">
                <a:solidFill>
                  <a:srgbClr val="003300"/>
                </a:solidFill>
              </a:rPr>
              <a:t>: </a:t>
            </a:r>
            <a:r>
              <a:rPr lang="ru-RU" sz="2400" dirty="0" smtClean="0">
                <a:solidFill>
                  <a:srgbClr val="003300"/>
                </a:solidFill>
              </a:rPr>
              <a:t>«Происхождение современных деепричастий».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</a:rPr>
              <a:t>4</a:t>
            </a:r>
            <a:r>
              <a:rPr lang="ru-RU" sz="2400" b="1" dirty="0" smtClean="0">
                <a:solidFill>
                  <a:srgbClr val="FF0000"/>
                </a:solidFill>
              </a:rPr>
              <a:t>. Творческие.</a:t>
            </a:r>
            <a:r>
              <a:rPr lang="ru-RU" sz="2400" b="1" dirty="0" smtClean="0">
                <a:solidFill>
                  <a:srgbClr val="00330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i="1" dirty="0" smtClean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b="1" dirty="0" smtClean="0">
                <a:solidFill>
                  <a:srgbClr val="003300"/>
                </a:solidFill>
              </a:rPr>
              <a:t>: </a:t>
            </a:r>
            <a:r>
              <a:rPr lang="ru-RU" sz="2400" dirty="0" smtClean="0">
                <a:solidFill>
                  <a:srgbClr val="003300"/>
                </a:solidFill>
              </a:rPr>
              <a:t>«Составьте собственный словарь по определенной теме».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Система работы учителя как постепенное освоение технологий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8568952" cy="456438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00"/>
                </a:solidFill>
              </a:rPr>
              <a:t>Пары статичные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00"/>
                </a:solidFill>
                <a:sym typeface="Wingdings"/>
              </a:rPr>
              <a:t>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00"/>
                </a:solidFill>
                <a:sym typeface="Wingdings"/>
              </a:rPr>
              <a:t>Пары сменного состава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00"/>
                </a:solidFill>
                <a:sym typeface="Wingdings"/>
              </a:rPr>
              <a:t>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00"/>
                </a:solidFill>
                <a:sym typeface="Wingdings"/>
              </a:rPr>
              <a:t>Группы статичные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00"/>
                </a:solidFill>
                <a:sym typeface="Wingdings"/>
              </a:rPr>
              <a:t>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3300"/>
                </a:solidFill>
                <a:sym typeface="Wingdings"/>
              </a:rPr>
              <a:t>Группы сменного состава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Источники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924425"/>
          </a:xfrm>
        </p:spPr>
        <p:txBody>
          <a:bodyPr/>
          <a:lstStyle/>
          <a:p>
            <a:pPr marL="0" indent="0"/>
            <a:r>
              <a:rPr lang="ru-RU" sz="2400" dirty="0">
                <a:solidFill>
                  <a:srgbClr val="003300"/>
                </a:solidFill>
              </a:rPr>
              <a:t> </a:t>
            </a:r>
            <a:r>
              <a:rPr lang="ru-RU" sz="2400" dirty="0" smtClean="0">
                <a:solidFill>
                  <a:srgbClr val="003300"/>
                </a:solidFill>
              </a:rPr>
              <a:t>Материалы семинара «Достижение личностных, предметных и </a:t>
            </a:r>
            <a:r>
              <a:rPr lang="ru-RU" sz="2400" dirty="0" err="1" smtClean="0">
                <a:solidFill>
                  <a:srgbClr val="003300"/>
                </a:solidFill>
              </a:rPr>
              <a:t>метапредметных</a:t>
            </a:r>
            <a:r>
              <a:rPr lang="ru-RU" sz="2400" dirty="0" smtClean="0">
                <a:solidFill>
                  <a:srgbClr val="003300"/>
                </a:solidFill>
              </a:rPr>
              <a:t> результатов образования средствами УМК по русскому языку и литературе издательства «Дрофа».</a:t>
            </a:r>
          </a:p>
          <a:p>
            <a:pPr marL="0" indent="0">
              <a:buNone/>
            </a:pPr>
            <a:endParaRPr lang="ru-RU" sz="2400" dirty="0" smtClean="0">
              <a:solidFill>
                <a:srgbClr val="003300"/>
              </a:solidFill>
            </a:endParaRPr>
          </a:p>
          <a:p>
            <a:pPr marL="0" indent="0"/>
            <a:r>
              <a:rPr lang="ru-RU" sz="2400" dirty="0">
                <a:solidFill>
                  <a:srgbClr val="003300"/>
                </a:solidFill>
              </a:rPr>
              <a:t> </a:t>
            </a:r>
            <a:r>
              <a:rPr lang="ru-RU" sz="2400" dirty="0" smtClean="0">
                <a:solidFill>
                  <a:srgbClr val="003300"/>
                </a:solidFill>
              </a:rPr>
              <a:t>Материалы </a:t>
            </a:r>
            <a:r>
              <a:rPr lang="ru-RU" sz="2400" dirty="0" err="1" smtClean="0">
                <a:solidFill>
                  <a:srgbClr val="003300"/>
                </a:solidFill>
              </a:rPr>
              <a:t>вебинара</a:t>
            </a:r>
            <a:r>
              <a:rPr lang="ru-RU" sz="2400" dirty="0" smtClean="0">
                <a:solidFill>
                  <a:srgbClr val="003300"/>
                </a:solidFill>
              </a:rPr>
              <a:t> «Организация парной и групповой работы на уроках русского языка (по УМК под ред. А.Д. Шмелева)» (издательство «</a:t>
            </a:r>
            <a:r>
              <a:rPr lang="ru-RU" sz="2400" dirty="0" err="1" smtClean="0">
                <a:solidFill>
                  <a:srgbClr val="003300"/>
                </a:solidFill>
              </a:rPr>
              <a:t>Вентана-Граф</a:t>
            </a:r>
            <a:r>
              <a:rPr lang="ru-RU" sz="2400" dirty="0" smtClean="0">
                <a:solidFill>
                  <a:srgbClr val="003300"/>
                </a:solidFill>
              </a:rPr>
              <a:t>»).</a:t>
            </a:r>
          </a:p>
          <a:p>
            <a:pPr marL="0" indent="0">
              <a:buNone/>
            </a:pPr>
            <a:endParaRPr lang="ru-RU" sz="2400" dirty="0">
              <a:solidFill>
                <a:srgbClr val="003300"/>
              </a:solidFill>
            </a:endParaRPr>
          </a:p>
          <a:p>
            <a:pPr marL="0" indent="0"/>
            <a:r>
              <a:rPr lang="ru-RU" sz="2400" dirty="0">
                <a:solidFill>
                  <a:srgbClr val="003300"/>
                </a:solidFill>
              </a:rPr>
              <a:t> </a:t>
            </a:r>
            <a:r>
              <a:rPr lang="ru-RU" sz="2400" dirty="0" smtClean="0">
                <a:solidFill>
                  <a:srgbClr val="003300"/>
                </a:solidFill>
              </a:rPr>
              <a:t>Материалы дистанционной школы «ФГОС ОО» (модуль: «Стандарты ФГОС ОО: содержание и особенности»).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Универсальные учебные действия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924425"/>
          </a:xfrm>
        </p:spPr>
        <p:txBody>
          <a:bodyPr/>
          <a:lstStyle/>
          <a:p>
            <a:r>
              <a:rPr lang="ru-RU" dirty="0" smtClean="0">
                <a:solidFill>
                  <a:srgbClr val="003300"/>
                </a:solidFill>
              </a:rPr>
              <a:t>Регулятивные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Познавательные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Личностные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Коммуникативные</a:t>
            </a:r>
          </a:p>
          <a:p>
            <a:endParaRPr lang="ru-RU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ru-RU" u="sng" dirty="0" smtClean="0">
                <a:solidFill>
                  <a:srgbClr val="003300"/>
                </a:solidFill>
              </a:rPr>
              <a:t>УУД формируются на базе текста </a:t>
            </a:r>
            <a:r>
              <a:rPr lang="ru-RU" dirty="0" smtClean="0">
                <a:solidFill>
                  <a:srgbClr val="003300"/>
                </a:solidFill>
              </a:rPr>
              <a:t>(в этом особенность русского языка и литературы как учебных предметов).</a:t>
            </a:r>
            <a:endParaRPr lang="ru-RU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Системно-деятельностный</a:t>
            </a:r>
            <a:r>
              <a:rPr lang="ru-RU" sz="3200" b="1" dirty="0" smtClean="0">
                <a:solidFill>
                  <a:srgbClr val="FF0000"/>
                </a:solidFill>
              </a:rPr>
              <a:t> подход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85392"/>
            <a:ext cx="8712968" cy="547260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003300"/>
                </a:solidFill>
              </a:rPr>
              <a:t>использование заданий и упражнений, связанных с жизненными ситуациями;</a:t>
            </a: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rgbClr val="003300"/>
                </a:solidFill>
              </a:rPr>
              <a:t>а</a:t>
            </a:r>
            <a:r>
              <a:rPr lang="ru-RU" sz="2400" dirty="0" smtClean="0">
                <a:solidFill>
                  <a:srgbClr val="003300"/>
                </a:solidFill>
              </a:rPr>
              <a:t>кцент на развитие </a:t>
            </a:r>
            <a:r>
              <a:rPr lang="ru-RU" sz="2400" dirty="0" err="1" smtClean="0">
                <a:solidFill>
                  <a:srgbClr val="003300"/>
                </a:solidFill>
              </a:rPr>
              <a:t>метапредметных</a:t>
            </a:r>
            <a:r>
              <a:rPr lang="ru-RU" sz="2400" dirty="0" smtClean="0">
                <a:solidFill>
                  <a:srgbClr val="003300"/>
                </a:solidFill>
              </a:rPr>
              <a:t> умений;</a:t>
            </a: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rgbClr val="003300"/>
                </a:solidFill>
              </a:rPr>
              <a:t>п</a:t>
            </a:r>
            <a:r>
              <a:rPr lang="ru-RU" sz="2400" dirty="0" smtClean="0">
                <a:solidFill>
                  <a:srgbClr val="003300"/>
                </a:solidFill>
              </a:rPr>
              <a:t>остановка целей деятельности совместно с обучающимися;</a:t>
            </a: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rgbClr val="003300"/>
                </a:solidFill>
              </a:rPr>
              <a:t>о</a:t>
            </a:r>
            <a:r>
              <a:rPr lang="ru-RU" sz="2400" dirty="0" smtClean="0">
                <a:solidFill>
                  <a:srgbClr val="003300"/>
                </a:solidFill>
              </a:rPr>
              <a:t>бучение построению плана достижения цели любой деятельности;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003300"/>
                </a:solidFill>
              </a:rPr>
              <a:t>организация учебного сотрудничества (сверстники и/или взрослые) в процессе реализации планов;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003300"/>
                </a:solidFill>
              </a:rPr>
              <a:t>включение заданий на работу с информацией;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solidFill>
                  <a:srgbClr val="003300"/>
                </a:solidFill>
              </a:rPr>
              <a:t>дифференциация учебно-познавательных заданий (в том числе домашних);</a:t>
            </a: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rgbClr val="003300"/>
                </a:solidFill>
              </a:rPr>
              <a:t>с</a:t>
            </a:r>
            <a:r>
              <a:rPr lang="ru-RU" sz="2400" dirty="0" smtClean="0">
                <a:solidFill>
                  <a:srgbClr val="003300"/>
                </a:solidFill>
              </a:rPr>
              <a:t>тимулирование самоконтроля и самооценки;</a:t>
            </a:r>
          </a:p>
          <a:p>
            <a:pPr>
              <a:spcBef>
                <a:spcPts val="0"/>
              </a:spcBef>
            </a:pPr>
            <a:r>
              <a:rPr lang="ru-RU" sz="2400" dirty="0">
                <a:solidFill>
                  <a:srgbClr val="003300"/>
                </a:solidFill>
              </a:rPr>
              <a:t>р</a:t>
            </a:r>
            <a:r>
              <a:rPr lang="ru-RU" sz="2400" dirty="0" smtClean="0">
                <a:solidFill>
                  <a:srgbClr val="003300"/>
                </a:solidFill>
              </a:rPr>
              <a:t>азвитие инструментов «обратной связи» и рефлексии.</a:t>
            </a:r>
          </a:p>
          <a:p>
            <a:endParaRPr lang="ru-RU" sz="2400" dirty="0" smtClean="0">
              <a:solidFill>
                <a:srgbClr val="003300"/>
              </a:solidFill>
            </a:endParaRPr>
          </a:p>
          <a:p>
            <a:endParaRPr lang="ru-RU" sz="24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Системно-деятельностный</a:t>
            </a:r>
            <a:r>
              <a:rPr lang="ru-RU" sz="3200" b="1" dirty="0" smtClean="0">
                <a:solidFill>
                  <a:srgbClr val="FF0000"/>
                </a:solidFill>
              </a:rPr>
              <a:t> подход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712968" cy="52565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3300"/>
                </a:solidFill>
              </a:rPr>
              <a:t>Необходимо </a:t>
            </a:r>
            <a:r>
              <a:rPr lang="ru-RU" sz="2400" b="1" dirty="0" smtClean="0">
                <a:solidFill>
                  <a:srgbClr val="003300"/>
                </a:solidFill>
              </a:rPr>
              <a:t>опираться на самостоятельную работу обучающихся</a:t>
            </a:r>
            <a:r>
              <a:rPr lang="ru-RU" sz="2400" dirty="0" smtClean="0">
                <a:solidFill>
                  <a:srgbClr val="003300"/>
                </a:solidFill>
              </a:rPr>
              <a:t>, которые осуществляют поиск и работу с информацией, перерабатывают материал.</a:t>
            </a:r>
          </a:p>
          <a:p>
            <a:pPr>
              <a:spcBef>
                <a:spcPts val="0"/>
              </a:spcBef>
            </a:pPr>
            <a:endParaRPr lang="ru-RU" sz="2400" dirty="0">
              <a:solidFill>
                <a:srgbClr val="0033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Учитель выступает как координатор, вдохновитель</a:t>
            </a:r>
            <a:endParaRPr lang="ru-RU" sz="2400" dirty="0">
              <a:solidFill>
                <a:srgbClr val="0033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rgbClr val="003300"/>
                </a:solidFill>
              </a:rPr>
              <a:t>(«пояснила, направила и отошла в сторону»).</a:t>
            </a:r>
          </a:p>
          <a:p>
            <a:pPr algn="ctr">
              <a:spcBef>
                <a:spcPts val="0"/>
              </a:spcBef>
              <a:buNone/>
            </a:pPr>
            <a:endParaRPr lang="ru-RU" sz="2400" i="1" dirty="0">
              <a:solidFill>
                <a:srgbClr val="0033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Важно!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666633"/>
                </a:solidFill>
              </a:rPr>
              <a:t>Давать на уроке тот материал,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666633"/>
                </a:solidFill>
              </a:rPr>
              <a:t>который нужен, который пригодится.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i="1" dirty="0" smtClean="0">
              <a:solidFill>
                <a:srgbClr val="666633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666633"/>
                </a:solidFill>
              </a:rPr>
              <a:t>Обучающиеся прежде всего должны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b="1" i="1" dirty="0">
                <a:solidFill>
                  <a:srgbClr val="666633"/>
                </a:solidFill>
              </a:rPr>
              <a:t>у</a:t>
            </a:r>
            <a:r>
              <a:rPr lang="ru-RU" sz="2400" b="1" i="1" dirty="0" smtClean="0">
                <a:solidFill>
                  <a:srgbClr val="666633"/>
                </a:solidFill>
              </a:rPr>
              <a:t>меть говорить, общаться.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666633"/>
                </a:solidFill>
              </a:rPr>
              <a:t>Письменная речь уходит на второй план.</a:t>
            </a:r>
          </a:p>
          <a:p>
            <a:pPr algn="ctr">
              <a:spcBef>
                <a:spcPts val="0"/>
              </a:spcBef>
              <a:buNone/>
            </a:pPr>
            <a:endParaRPr lang="ru-RU" sz="2400" i="1" dirty="0" smtClean="0">
              <a:solidFill>
                <a:srgbClr val="003300"/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rgbClr val="003300"/>
              </a:solidFill>
            </a:endParaRPr>
          </a:p>
          <a:p>
            <a:endParaRPr lang="ru-RU" sz="24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перевести индивидуальные упражнения в парные?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92442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Способ 1.</a:t>
            </a:r>
            <a:r>
              <a:rPr lang="ru-RU" sz="2400" dirty="0" smtClean="0">
                <a:solidFill>
                  <a:srgbClr val="003300"/>
                </a:solidFill>
              </a:rPr>
              <a:t> </a:t>
            </a:r>
            <a:r>
              <a:rPr lang="ru-RU" sz="2400" u="sng" dirty="0" smtClean="0">
                <a:solidFill>
                  <a:srgbClr val="003300"/>
                </a:solidFill>
              </a:rPr>
              <a:t>«Одна голова хорошо, а две – лучше»</a:t>
            </a:r>
            <a:r>
              <a:rPr lang="ru-RU" sz="2400" dirty="0" smtClean="0">
                <a:solidFill>
                  <a:srgbClr val="003300"/>
                </a:solidFill>
              </a:rPr>
              <a:t> (для парной работы предлагать более сложные задания).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 smtClean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Способ 2.</a:t>
            </a:r>
            <a:r>
              <a:rPr lang="ru-RU" sz="2400" dirty="0" smtClean="0">
                <a:solidFill>
                  <a:srgbClr val="003300"/>
                </a:solidFill>
              </a:rPr>
              <a:t> </a:t>
            </a:r>
            <a:r>
              <a:rPr lang="ru-RU" sz="2400" u="sng" dirty="0" smtClean="0">
                <a:solidFill>
                  <a:srgbClr val="003300"/>
                </a:solidFill>
              </a:rPr>
              <a:t>«Разъединение – объединение».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i="1" dirty="0" smtClean="0">
                <a:solidFill>
                  <a:srgbClr val="003300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i="1" dirty="0" smtClean="0">
                <a:solidFill>
                  <a:srgbClr val="003300"/>
                </a:solidFill>
              </a:rPr>
              <a:t>шаг 1 – прочитай текст самостоятельно;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i="1" dirty="0" smtClean="0">
                <a:solidFill>
                  <a:srgbClr val="003300"/>
                </a:solidFill>
              </a:rPr>
              <a:t>шаг 2 – расскажи товарищу (не учителю!), о чём ты прочитал;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i="1" dirty="0">
                <a:solidFill>
                  <a:srgbClr val="003300"/>
                </a:solidFill>
              </a:rPr>
              <a:t>ш</a:t>
            </a:r>
            <a:r>
              <a:rPr lang="ru-RU" sz="2400" i="1" dirty="0" smtClean="0">
                <a:solidFill>
                  <a:srgbClr val="003300"/>
                </a:solidFill>
              </a:rPr>
              <a:t>аг 3 – поработайте в парах: сравните материал, сделайте вывод.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i="1" dirty="0" smtClean="0">
              <a:solidFill>
                <a:srgbClr val="0033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Учебный процесс – это процесс обучения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в сотрудничестве!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Как перевести индивидуальные упражнения в парные?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92442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Способ 3.</a:t>
            </a:r>
            <a:r>
              <a:rPr lang="ru-RU" sz="2400" dirty="0" smtClean="0">
                <a:solidFill>
                  <a:srgbClr val="003300"/>
                </a:solidFill>
              </a:rPr>
              <a:t> </a:t>
            </a:r>
            <a:r>
              <a:rPr lang="ru-RU" sz="2400" u="sng" dirty="0" smtClean="0">
                <a:solidFill>
                  <a:srgbClr val="003300"/>
                </a:solidFill>
              </a:rPr>
              <a:t>Создание ролевых ситуаций</a:t>
            </a:r>
            <a:r>
              <a:rPr lang="ru-RU" sz="2400" dirty="0" smtClean="0">
                <a:solidFill>
                  <a:srgbClr val="003300"/>
                </a:solidFill>
              </a:rPr>
              <a:t> (задание: разыграйте диалог, каждому субъекту в паре предлагается роль </a:t>
            </a:r>
            <a:r>
              <a:rPr lang="ru-RU" sz="2400" dirty="0" smtClean="0">
                <a:solidFill>
                  <a:srgbClr val="003300"/>
                </a:solidFill>
                <a:sym typeface="Wingdings"/>
              </a:rPr>
              <a:t> запишите свою версию диалога</a:t>
            </a:r>
            <a:r>
              <a:rPr lang="ru-RU" sz="2400" dirty="0" smtClean="0">
                <a:solidFill>
                  <a:srgbClr val="003300"/>
                </a:solidFill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1" dirty="0" smtClean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3300"/>
                </a:solidFill>
              </a:rPr>
              <a:t>Способ 4.</a:t>
            </a:r>
            <a:r>
              <a:rPr lang="ru-RU" sz="2400" dirty="0" smtClean="0">
                <a:solidFill>
                  <a:srgbClr val="003300"/>
                </a:solidFill>
              </a:rPr>
              <a:t> </a:t>
            </a:r>
            <a:r>
              <a:rPr lang="ru-RU" sz="2400" u="sng" dirty="0" smtClean="0">
                <a:solidFill>
                  <a:srgbClr val="003300"/>
                </a:solidFill>
              </a:rPr>
              <a:t>Использование игровых моментов.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i="1" dirty="0" smtClean="0">
                <a:solidFill>
                  <a:srgbClr val="003300"/>
                </a:solidFill>
              </a:rPr>
              <a:t>: подберите причастия с теми же суффиксами, которые есть в данных словах. Выиграет та пара, которая за 5 минут правильно подберёт больше причастий!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i="1" dirty="0" smtClean="0">
              <a:solidFill>
                <a:srgbClr val="0033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В условиях реализации ФГОС ООО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важна фиксация времени и выстраивание алгоритмов!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7344669" cy="777875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Когда может использоваться парная форма работы?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568952" cy="4924425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AutoNum type="arabicPeriod"/>
            </a:pPr>
            <a:r>
              <a:rPr lang="ru-RU" sz="2400" b="1" dirty="0" smtClean="0">
                <a:solidFill>
                  <a:srgbClr val="003300"/>
                </a:solidFill>
              </a:rPr>
              <a:t>При введении теории.</a:t>
            </a:r>
          </a:p>
          <a:p>
            <a:pPr marL="355600" indent="-355600">
              <a:spcBef>
                <a:spcPts val="0"/>
              </a:spcBef>
            </a:pPr>
            <a:r>
              <a:rPr lang="ru-RU" sz="2400" dirty="0" smtClean="0">
                <a:solidFill>
                  <a:srgbClr val="003300"/>
                </a:solidFill>
              </a:rPr>
              <a:t>«тихое» обсуждение теоретического материала;</a:t>
            </a:r>
          </a:p>
          <a:p>
            <a:pPr marL="355600" indent="-355600">
              <a:spcBef>
                <a:spcPts val="0"/>
              </a:spcBef>
            </a:pPr>
            <a:r>
              <a:rPr lang="ru-RU" sz="2400" dirty="0" smtClean="0">
                <a:solidFill>
                  <a:srgbClr val="003300"/>
                </a:solidFill>
              </a:rPr>
              <a:t>«тихое» чтение с последующими вопросами друг другу;</a:t>
            </a:r>
          </a:p>
          <a:p>
            <a:pPr marL="355600" indent="-355600">
              <a:spcBef>
                <a:spcPts val="0"/>
              </a:spcBef>
            </a:pPr>
            <a:r>
              <a:rPr lang="ru-RU" sz="2400" dirty="0">
                <a:solidFill>
                  <a:srgbClr val="003300"/>
                </a:solidFill>
              </a:rPr>
              <a:t>с</a:t>
            </a:r>
            <a:r>
              <a:rPr lang="ru-RU" sz="2400" dirty="0" smtClean="0">
                <a:solidFill>
                  <a:srgbClr val="003300"/>
                </a:solidFill>
              </a:rPr>
              <a:t>оставление таблицы по прочитанному материалу;</a:t>
            </a:r>
          </a:p>
          <a:p>
            <a:pPr marL="355600" indent="-355600">
              <a:spcBef>
                <a:spcPts val="0"/>
              </a:spcBef>
            </a:pPr>
            <a:r>
              <a:rPr lang="ru-RU" sz="2400" dirty="0">
                <a:solidFill>
                  <a:srgbClr val="003300"/>
                </a:solidFill>
              </a:rPr>
              <a:t>п</a:t>
            </a:r>
            <a:r>
              <a:rPr lang="ru-RU" sz="2400" dirty="0" smtClean="0">
                <a:solidFill>
                  <a:srgbClr val="003300"/>
                </a:solidFill>
              </a:rPr>
              <a:t>еревод схемы в таблицу с примерами;</a:t>
            </a:r>
          </a:p>
          <a:p>
            <a:pPr marL="355600" indent="-355600">
              <a:spcBef>
                <a:spcPts val="0"/>
              </a:spcBef>
            </a:pPr>
            <a:r>
              <a:rPr lang="ru-RU" sz="2400" dirty="0">
                <a:solidFill>
                  <a:srgbClr val="003300"/>
                </a:solidFill>
              </a:rPr>
              <a:t>п</a:t>
            </a:r>
            <a:r>
              <a:rPr lang="ru-RU" sz="2400" dirty="0" smtClean="0">
                <a:solidFill>
                  <a:srgbClr val="003300"/>
                </a:solidFill>
              </a:rPr>
              <a:t>еревод таблицы в текст (</a:t>
            </a:r>
            <a:r>
              <a:rPr lang="ru-RU" sz="2400" i="1" dirty="0" smtClean="0">
                <a:solidFill>
                  <a:srgbClr val="003300"/>
                </a:solidFill>
              </a:rPr>
              <a:t>задание: проанализируйте таблицу и сформулируйте правило</a:t>
            </a:r>
            <a:r>
              <a:rPr lang="ru-RU" sz="2400" dirty="0" smtClean="0">
                <a:solidFill>
                  <a:srgbClr val="003300"/>
                </a:solidFill>
              </a:rPr>
              <a:t>).</a:t>
            </a:r>
          </a:p>
          <a:p>
            <a:pPr marL="355600" indent="-355600">
              <a:spcBef>
                <a:spcPts val="0"/>
              </a:spcBef>
            </a:pPr>
            <a:endParaRPr lang="ru-RU" sz="2400" dirty="0">
              <a:solidFill>
                <a:srgbClr val="003300"/>
              </a:solidFill>
            </a:endParaRPr>
          </a:p>
          <a:p>
            <a:pPr marL="355600" indent="-355600">
              <a:spcBef>
                <a:spcPts val="0"/>
              </a:spcBef>
            </a:pPr>
            <a:endParaRPr lang="ru-RU" sz="2400" dirty="0" smtClean="0">
              <a:solidFill>
                <a:srgbClr val="0033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003300"/>
                </a:solidFill>
              </a:rPr>
              <a:t>Например</a:t>
            </a:r>
            <a:r>
              <a:rPr lang="ru-RU" sz="2400" b="1" dirty="0" smtClean="0">
                <a:solidFill>
                  <a:srgbClr val="003300"/>
                </a:solidFill>
              </a:rPr>
              <a:t>: </a:t>
            </a:r>
            <a:r>
              <a:rPr lang="ru-RU" sz="2400" dirty="0" smtClean="0">
                <a:solidFill>
                  <a:srgbClr val="003300"/>
                </a:solidFill>
              </a:rPr>
              <a:t>на 1-ом уроке по теме «Имя прилагательное» в 6 классе обучающимся предлагается карточка (одна на пару).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95536" y="188640"/>
            <a:ext cx="8496944" cy="6408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УЧИМСЯ СОТРУДНИЧАТЬ И УЗНАВАТЬ НОВОЕ!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ШАГ 1.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Вспомните, что вы знаете об имени прилагательном. Расскажите об этом друг другу, поделитесь с соседом по парте своими знаниями.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ШАГ 2.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Попробуйте объяснить, какие особенности этой части речи отражены в термине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имя прилагательное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. Для этого выполните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совместное задание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: прочитайте текст и вставьте пропущенные слова/словосочетания.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Вы можете воспользоваться материалом учебника «Теории».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  <a:p>
            <a:pPr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Прилагательное – это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имя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, так как оно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называет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________________________. Следовательно, имя прилагательное относится к группе _______________________ частей речи.</a:t>
            </a:r>
          </a:p>
          <a:p>
            <a:pPr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Прилагательное в речи связано с ___________________, как бы «прилагается» к нему, потому что обозначает ____________________________, названного этим существительным. Имя прилагательное связано с существительным, к которому «прилагается», не только по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значению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, но и по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форме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: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согласуется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с ним в _____________, _______________ и _________________.</a:t>
            </a:r>
          </a:p>
          <a:p>
            <a:pPr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Отличительные особенности морфологических признаков имен прилагательных:</a:t>
            </a:r>
          </a:p>
          <a:p>
            <a:pPr marL="0" marR="0" lvl="1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они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изменяются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не только по _______________ и ______________, но и по _____________;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во множественном числе род прилагательного не определяется, так как форма прилагательного при существительных разного рода одинакова.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чинение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Сочинение</Template>
  <TotalTime>135</TotalTime>
  <Words>959</Words>
  <Application>Microsoft Office PowerPoint</Application>
  <PresentationFormat>Экран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Сочинение</vt:lpstr>
      <vt:lpstr>Организация парной работы на уроках русского языка в условиях реализации ФГОС ООО</vt:lpstr>
      <vt:lpstr>Источники</vt:lpstr>
      <vt:lpstr>Универсальные учебные действия</vt:lpstr>
      <vt:lpstr>Системно-деятельностный подход</vt:lpstr>
      <vt:lpstr>Системно-деятельностный подход</vt:lpstr>
      <vt:lpstr>Как перевести индивидуальные упражнения в парные?</vt:lpstr>
      <vt:lpstr>Как перевести индивидуальные упражнения в парные?</vt:lpstr>
      <vt:lpstr>Когда может использоваться парная форма работы?</vt:lpstr>
      <vt:lpstr>Слайд 9</vt:lpstr>
      <vt:lpstr>Когда может использоваться парная форма работы?</vt:lpstr>
      <vt:lpstr>Когда может использоваться парная форма работы?</vt:lpstr>
      <vt:lpstr>Виды проектов</vt:lpstr>
      <vt:lpstr>Виды проектов</vt:lpstr>
      <vt:lpstr>Система работы учителя как постепенное освоение технологий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парной работы на уроках русского языка в условиях реализации ФГОС ООО</dc:title>
  <dc:creator>Ирина</dc:creator>
  <cp:lastModifiedBy>Ирина</cp:lastModifiedBy>
  <cp:revision>15</cp:revision>
  <dcterms:created xsi:type="dcterms:W3CDTF">2013-12-21T21:05:31Z</dcterms:created>
  <dcterms:modified xsi:type="dcterms:W3CDTF">2014-02-10T17:25:08Z</dcterms:modified>
</cp:coreProperties>
</file>