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63" r:id="rId5"/>
    <p:sldId id="258" r:id="rId6"/>
    <p:sldId id="259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CC99FF"/>
    <a:srgbClr val="CC66FF"/>
    <a:srgbClr val="996600"/>
    <a:srgbClr val="FFFF00"/>
    <a:srgbClr val="FF5050"/>
    <a:srgbClr val="FFCC66"/>
    <a:srgbClr val="006600"/>
    <a:srgbClr val="99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DE4F2-3233-4533-95FE-559B737C67B4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E7E33F-F470-437F-8283-B8E5071B2B99}">
      <dgm:prSet phldrT="[Текст]"/>
      <dgm:spPr>
        <a:solidFill>
          <a:srgbClr val="FFCC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семья</a:t>
          </a:r>
        </a:p>
        <a:p>
          <a:r>
            <a:rPr lang="ru-RU" b="1" dirty="0" err="1" smtClean="0">
              <a:solidFill>
                <a:schemeClr val="tx1"/>
              </a:solidFill>
            </a:rPr>
            <a:t>Монтекки</a:t>
          </a:r>
          <a:endParaRPr lang="ru-RU" b="1" dirty="0">
            <a:solidFill>
              <a:schemeClr val="tx1"/>
            </a:solidFill>
          </a:endParaRPr>
        </a:p>
      </dgm:t>
    </dgm:pt>
    <dgm:pt modelId="{9200CE0F-125C-4C33-A48A-EA7ECA96CB1F}" type="parTrans" cxnId="{BF17C589-E130-469E-AA14-57558450C5CA}">
      <dgm:prSet/>
      <dgm:spPr/>
      <dgm:t>
        <a:bodyPr/>
        <a:lstStyle/>
        <a:p>
          <a:endParaRPr lang="ru-RU"/>
        </a:p>
      </dgm:t>
    </dgm:pt>
    <dgm:pt modelId="{6678B28B-4E2F-40C9-9BD7-3B05666E2069}" type="sibTrans" cxnId="{BF17C589-E130-469E-AA14-57558450C5CA}">
      <dgm:prSet/>
      <dgm:spPr/>
      <dgm:t>
        <a:bodyPr/>
        <a:lstStyle/>
        <a:p>
          <a:endParaRPr lang="ru-RU"/>
        </a:p>
      </dgm:t>
    </dgm:pt>
    <dgm:pt modelId="{0D3C0C1D-0EFD-4695-8A1D-BBDADF86D029}">
      <dgm:prSet phldrT="[Текст]"/>
      <dgm:spPr/>
      <dgm:t>
        <a:bodyPr/>
        <a:lstStyle/>
        <a:p>
          <a:r>
            <a:rPr lang="ru-RU" dirty="0" smtClean="0"/>
            <a:t>Ромео</a:t>
          </a:r>
          <a:endParaRPr lang="ru-RU" dirty="0"/>
        </a:p>
      </dgm:t>
    </dgm:pt>
    <dgm:pt modelId="{3F4CE69A-4F8D-4B07-A4DD-19ED4242CCC2}" type="parTrans" cxnId="{E5B50F7F-2C4B-49D6-9FFA-861AB54729F6}">
      <dgm:prSet/>
      <dgm:spPr/>
      <dgm:t>
        <a:bodyPr/>
        <a:lstStyle/>
        <a:p>
          <a:endParaRPr lang="ru-RU"/>
        </a:p>
      </dgm:t>
    </dgm:pt>
    <dgm:pt modelId="{A72545DB-3F05-46FE-842F-5E91BBA47A57}" type="sibTrans" cxnId="{E5B50F7F-2C4B-49D6-9FFA-861AB54729F6}">
      <dgm:prSet/>
      <dgm:spPr/>
      <dgm:t>
        <a:bodyPr/>
        <a:lstStyle/>
        <a:p>
          <a:endParaRPr lang="ru-RU"/>
        </a:p>
      </dgm:t>
    </dgm:pt>
    <dgm:pt modelId="{485C558E-0C12-4527-9D45-4742CDF1EBFC}">
      <dgm:prSet phldrT="[Текст]"/>
      <dgm:spPr>
        <a:solidFill>
          <a:srgbClr val="FFCC66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семья</a:t>
          </a:r>
        </a:p>
        <a:p>
          <a:r>
            <a:rPr lang="ru-RU" b="1" dirty="0" err="1" smtClean="0">
              <a:solidFill>
                <a:schemeClr val="tx1"/>
              </a:solidFill>
            </a:rPr>
            <a:t>Капулетти</a:t>
          </a:r>
          <a:endParaRPr lang="ru-RU" b="1" dirty="0">
            <a:solidFill>
              <a:schemeClr val="tx1"/>
            </a:solidFill>
          </a:endParaRPr>
        </a:p>
      </dgm:t>
    </dgm:pt>
    <dgm:pt modelId="{D48A4912-00A9-4E1A-B652-F0B5901C8285}" type="parTrans" cxnId="{4B5C3C8E-61DC-45E6-A747-AA267D800575}">
      <dgm:prSet/>
      <dgm:spPr/>
      <dgm:t>
        <a:bodyPr/>
        <a:lstStyle/>
        <a:p>
          <a:endParaRPr lang="ru-RU"/>
        </a:p>
      </dgm:t>
    </dgm:pt>
    <dgm:pt modelId="{47ACCFB6-F72E-45B3-9B07-BF1E8B0BB443}" type="sibTrans" cxnId="{4B5C3C8E-61DC-45E6-A747-AA267D800575}">
      <dgm:prSet/>
      <dgm:spPr/>
      <dgm:t>
        <a:bodyPr/>
        <a:lstStyle/>
        <a:p>
          <a:endParaRPr lang="ru-RU"/>
        </a:p>
      </dgm:t>
    </dgm:pt>
    <dgm:pt modelId="{112031C1-E6A5-4393-9238-B3927D543380}">
      <dgm:prSet phldrT="[Текст]"/>
      <dgm:spPr/>
      <dgm:t>
        <a:bodyPr/>
        <a:lstStyle/>
        <a:p>
          <a:r>
            <a:rPr lang="ru-RU" dirty="0" smtClean="0"/>
            <a:t>Джульетта</a:t>
          </a:r>
          <a:endParaRPr lang="ru-RU" dirty="0"/>
        </a:p>
      </dgm:t>
    </dgm:pt>
    <dgm:pt modelId="{6517B05B-7A3F-442A-9E8A-FB08EE2E527C}" type="parTrans" cxnId="{B6C105FC-73FA-43B8-89F4-CA7F4B117EA1}">
      <dgm:prSet/>
      <dgm:spPr/>
      <dgm:t>
        <a:bodyPr/>
        <a:lstStyle/>
        <a:p>
          <a:endParaRPr lang="ru-RU"/>
        </a:p>
      </dgm:t>
    </dgm:pt>
    <dgm:pt modelId="{D0EE3DF5-F890-4C47-ABD8-5FF8558C9F39}" type="sibTrans" cxnId="{B6C105FC-73FA-43B8-89F4-CA7F4B117EA1}">
      <dgm:prSet/>
      <dgm:spPr/>
      <dgm:t>
        <a:bodyPr/>
        <a:lstStyle/>
        <a:p>
          <a:endParaRPr lang="ru-RU"/>
        </a:p>
      </dgm:t>
    </dgm:pt>
    <dgm:pt modelId="{9E5A7E5E-9FF3-4659-8217-96A8D499EC38}" type="pres">
      <dgm:prSet presAssocID="{841DE4F2-3233-4533-95FE-559B737C67B4}" presName="list" presStyleCnt="0">
        <dgm:presLayoutVars>
          <dgm:dir/>
          <dgm:animLvl val="lvl"/>
        </dgm:presLayoutVars>
      </dgm:prSet>
      <dgm:spPr/>
    </dgm:pt>
    <dgm:pt modelId="{AF70814B-FFF9-4F9B-A204-A7D56BB004B7}" type="pres">
      <dgm:prSet presAssocID="{6BE7E33F-F470-437F-8283-B8E5071B2B99}" presName="posSpace" presStyleCnt="0"/>
      <dgm:spPr/>
    </dgm:pt>
    <dgm:pt modelId="{6CE3144B-3200-497C-ACD5-62D0BEC3C904}" type="pres">
      <dgm:prSet presAssocID="{6BE7E33F-F470-437F-8283-B8E5071B2B99}" presName="vertFlow" presStyleCnt="0"/>
      <dgm:spPr/>
    </dgm:pt>
    <dgm:pt modelId="{7F3AC47E-60FB-4ACE-B643-3B02CE4F6CA0}" type="pres">
      <dgm:prSet presAssocID="{6BE7E33F-F470-437F-8283-B8E5071B2B99}" presName="topSpace" presStyleCnt="0"/>
      <dgm:spPr/>
    </dgm:pt>
    <dgm:pt modelId="{B6C48D70-6E88-4AE2-8686-21AFCB2581A3}" type="pres">
      <dgm:prSet presAssocID="{6BE7E33F-F470-437F-8283-B8E5071B2B99}" presName="firstComp" presStyleCnt="0"/>
      <dgm:spPr/>
    </dgm:pt>
    <dgm:pt modelId="{BEC8D70D-1BDE-410F-84FF-9DE4AB928ADA}" type="pres">
      <dgm:prSet presAssocID="{6BE7E33F-F470-437F-8283-B8E5071B2B99}" presName="firstChild" presStyleLbl="bgAccFollowNode1" presStyleIdx="0" presStyleCnt="2" custScaleX="88507" custScaleY="62068" custLinFactNeighborX="-29266" custLinFactNeighborY="45060"/>
      <dgm:spPr/>
    </dgm:pt>
    <dgm:pt modelId="{FD1EB5C5-D241-4F49-A22C-3AF1DE2D0EA1}" type="pres">
      <dgm:prSet presAssocID="{6BE7E33F-F470-437F-8283-B8E5071B2B99}" presName="firstChildTx" presStyleLbl="bgAccFollowNode1" presStyleIdx="0" presStyleCnt="2">
        <dgm:presLayoutVars>
          <dgm:bulletEnabled val="1"/>
        </dgm:presLayoutVars>
      </dgm:prSet>
      <dgm:spPr/>
    </dgm:pt>
    <dgm:pt modelId="{D50E013B-3E34-4578-84D1-6D30EC7C2210}" type="pres">
      <dgm:prSet presAssocID="{6BE7E33F-F470-437F-8283-B8E5071B2B99}" presName="negSpace" presStyleCnt="0"/>
      <dgm:spPr/>
    </dgm:pt>
    <dgm:pt modelId="{514533EC-DAE2-497C-BDD2-960729758143}" type="pres">
      <dgm:prSet presAssocID="{6BE7E33F-F470-437F-8283-B8E5071B2B99}" presName="circle" presStyleLbl="node1" presStyleIdx="0" presStyleCnt="2"/>
      <dgm:spPr/>
      <dgm:t>
        <a:bodyPr/>
        <a:lstStyle/>
        <a:p>
          <a:endParaRPr lang="ru-RU"/>
        </a:p>
      </dgm:t>
    </dgm:pt>
    <dgm:pt modelId="{012ABC68-7D34-4CC4-9FB9-74A00005AEC8}" type="pres">
      <dgm:prSet presAssocID="{6678B28B-4E2F-40C9-9BD7-3B05666E2069}" presName="transSpace" presStyleCnt="0"/>
      <dgm:spPr/>
    </dgm:pt>
    <dgm:pt modelId="{D7A83ACF-1F61-4D4C-90C5-D6D256E39E27}" type="pres">
      <dgm:prSet presAssocID="{485C558E-0C12-4527-9D45-4742CDF1EBFC}" presName="posSpace" presStyleCnt="0"/>
      <dgm:spPr/>
    </dgm:pt>
    <dgm:pt modelId="{AEC6D0AB-3532-454F-8D70-811BE16AE80E}" type="pres">
      <dgm:prSet presAssocID="{485C558E-0C12-4527-9D45-4742CDF1EBFC}" presName="vertFlow" presStyleCnt="0"/>
      <dgm:spPr/>
    </dgm:pt>
    <dgm:pt modelId="{9FF2CE38-9E95-4E33-A2B5-5B5111DDA24D}" type="pres">
      <dgm:prSet presAssocID="{485C558E-0C12-4527-9D45-4742CDF1EBFC}" presName="topSpace" presStyleCnt="0"/>
      <dgm:spPr/>
    </dgm:pt>
    <dgm:pt modelId="{53850304-DF77-4923-8D17-7A82B539B552}" type="pres">
      <dgm:prSet presAssocID="{485C558E-0C12-4527-9D45-4742CDF1EBFC}" presName="firstComp" presStyleCnt="0"/>
      <dgm:spPr/>
    </dgm:pt>
    <dgm:pt modelId="{F6196A06-0F0E-43A8-AC93-EB43D2D9C351}" type="pres">
      <dgm:prSet presAssocID="{485C558E-0C12-4527-9D45-4742CDF1EBFC}" presName="firstChild" presStyleLbl="bgAccFollowNode1" presStyleIdx="1" presStyleCnt="2" custScaleY="62068" custLinFactNeighborX="-740" custLinFactNeighborY="45060"/>
      <dgm:spPr/>
    </dgm:pt>
    <dgm:pt modelId="{E3125741-89F4-457E-A88F-A48E81C0F1C2}" type="pres">
      <dgm:prSet presAssocID="{485C558E-0C12-4527-9D45-4742CDF1EBFC}" presName="firstChildTx" presStyleLbl="bgAccFollowNode1" presStyleIdx="1" presStyleCnt="2">
        <dgm:presLayoutVars>
          <dgm:bulletEnabled val="1"/>
        </dgm:presLayoutVars>
      </dgm:prSet>
      <dgm:spPr/>
    </dgm:pt>
    <dgm:pt modelId="{75CBC874-5F23-4512-BA5C-37363590DEED}" type="pres">
      <dgm:prSet presAssocID="{485C558E-0C12-4527-9D45-4742CDF1EBFC}" presName="negSpace" presStyleCnt="0"/>
      <dgm:spPr/>
    </dgm:pt>
    <dgm:pt modelId="{9C416170-FA30-4821-84A8-BF27F885AC85}" type="pres">
      <dgm:prSet presAssocID="{485C558E-0C12-4527-9D45-4742CDF1EBFC}" presName="circle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586219CC-7262-473E-AADB-DC0A1F8269FF}" type="presOf" srcId="{6BE7E33F-F470-437F-8283-B8E5071B2B99}" destId="{514533EC-DAE2-497C-BDD2-960729758143}" srcOrd="0" destOrd="0" presId="urn:microsoft.com/office/officeart/2005/8/layout/hList9"/>
    <dgm:cxn modelId="{6192BEB1-0B61-430D-8A5B-BDD8B6721B5B}" type="presOf" srcId="{0D3C0C1D-0EFD-4695-8A1D-BBDADF86D029}" destId="{BEC8D70D-1BDE-410F-84FF-9DE4AB928ADA}" srcOrd="0" destOrd="0" presId="urn:microsoft.com/office/officeart/2005/8/layout/hList9"/>
    <dgm:cxn modelId="{E5B50F7F-2C4B-49D6-9FFA-861AB54729F6}" srcId="{6BE7E33F-F470-437F-8283-B8E5071B2B99}" destId="{0D3C0C1D-0EFD-4695-8A1D-BBDADF86D029}" srcOrd="0" destOrd="0" parTransId="{3F4CE69A-4F8D-4B07-A4DD-19ED4242CCC2}" sibTransId="{A72545DB-3F05-46FE-842F-5E91BBA47A57}"/>
    <dgm:cxn modelId="{9B1F2B2F-5A47-4D49-AD74-7C4799B839ED}" type="presOf" srcId="{485C558E-0C12-4527-9D45-4742CDF1EBFC}" destId="{9C416170-FA30-4821-84A8-BF27F885AC85}" srcOrd="0" destOrd="0" presId="urn:microsoft.com/office/officeart/2005/8/layout/hList9"/>
    <dgm:cxn modelId="{B6C105FC-73FA-43B8-89F4-CA7F4B117EA1}" srcId="{485C558E-0C12-4527-9D45-4742CDF1EBFC}" destId="{112031C1-E6A5-4393-9238-B3927D543380}" srcOrd="0" destOrd="0" parTransId="{6517B05B-7A3F-442A-9E8A-FB08EE2E527C}" sibTransId="{D0EE3DF5-F890-4C47-ABD8-5FF8558C9F39}"/>
    <dgm:cxn modelId="{2F4DAA24-323B-4FBD-87DF-B37DA1569455}" type="presOf" srcId="{0D3C0C1D-0EFD-4695-8A1D-BBDADF86D029}" destId="{FD1EB5C5-D241-4F49-A22C-3AF1DE2D0EA1}" srcOrd="1" destOrd="0" presId="urn:microsoft.com/office/officeart/2005/8/layout/hList9"/>
    <dgm:cxn modelId="{4B5C3C8E-61DC-45E6-A747-AA267D800575}" srcId="{841DE4F2-3233-4533-95FE-559B737C67B4}" destId="{485C558E-0C12-4527-9D45-4742CDF1EBFC}" srcOrd="1" destOrd="0" parTransId="{D48A4912-00A9-4E1A-B652-F0B5901C8285}" sibTransId="{47ACCFB6-F72E-45B3-9B07-BF1E8B0BB443}"/>
    <dgm:cxn modelId="{17AD5C22-B838-4FE8-802A-ED6B2C4C0F29}" type="presOf" srcId="{112031C1-E6A5-4393-9238-B3927D543380}" destId="{E3125741-89F4-457E-A88F-A48E81C0F1C2}" srcOrd="1" destOrd="0" presId="urn:microsoft.com/office/officeart/2005/8/layout/hList9"/>
    <dgm:cxn modelId="{A1B59986-18EB-49CE-AE6B-025688605310}" type="presOf" srcId="{841DE4F2-3233-4533-95FE-559B737C67B4}" destId="{9E5A7E5E-9FF3-4659-8217-96A8D499EC38}" srcOrd="0" destOrd="0" presId="urn:microsoft.com/office/officeart/2005/8/layout/hList9"/>
    <dgm:cxn modelId="{68DDE4F2-8DE0-4875-8552-B77D724A91C3}" type="presOf" srcId="{112031C1-E6A5-4393-9238-B3927D543380}" destId="{F6196A06-0F0E-43A8-AC93-EB43D2D9C351}" srcOrd="0" destOrd="0" presId="urn:microsoft.com/office/officeart/2005/8/layout/hList9"/>
    <dgm:cxn modelId="{BF17C589-E130-469E-AA14-57558450C5CA}" srcId="{841DE4F2-3233-4533-95FE-559B737C67B4}" destId="{6BE7E33F-F470-437F-8283-B8E5071B2B99}" srcOrd="0" destOrd="0" parTransId="{9200CE0F-125C-4C33-A48A-EA7ECA96CB1F}" sibTransId="{6678B28B-4E2F-40C9-9BD7-3B05666E2069}"/>
    <dgm:cxn modelId="{BE81E9CB-8EF1-44CA-AD1A-67E92EB73D6C}" type="presParOf" srcId="{9E5A7E5E-9FF3-4659-8217-96A8D499EC38}" destId="{AF70814B-FFF9-4F9B-A204-A7D56BB004B7}" srcOrd="0" destOrd="0" presId="urn:microsoft.com/office/officeart/2005/8/layout/hList9"/>
    <dgm:cxn modelId="{5C1D1855-D9B4-498F-93AD-3668041B52E5}" type="presParOf" srcId="{9E5A7E5E-9FF3-4659-8217-96A8D499EC38}" destId="{6CE3144B-3200-497C-ACD5-62D0BEC3C904}" srcOrd="1" destOrd="0" presId="urn:microsoft.com/office/officeart/2005/8/layout/hList9"/>
    <dgm:cxn modelId="{7A8050CA-04F3-4DCB-BAEF-AC5E76EFE128}" type="presParOf" srcId="{6CE3144B-3200-497C-ACD5-62D0BEC3C904}" destId="{7F3AC47E-60FB-4ACE-B643-3B02CE4F6CA0}" srcOrd="0" destOrd="0" presId="urn:microsoft.com/office/officeart/2005/8/layout/hList9"/>
    <dgm:cxn modelId="{CFB1302D-D9B8-4BC0-9C1A-9FB3A3B8A234}" type="presParOf" srcId="{6CE3144B-3200-497C-ACD5-62D0BEC3C904}" destId="{B6C48D70-6E88-4AE2-8686-21AFCB2581A3}" srcOrd="1" destOrd="0" presId="urn:microsoft.com/office/officeart/2005/8/layout/hList9"/>
    <dgm:cxn modelId="{8888BCB0-9F06-4B9F-9066-FF6574310ED4}" type="presParOf" srcId="{B6C48D70-6E88-4AE2-8686-21AFCB2581A3}" destId="{BEC8D70D-1BDE-410F-84FF-9DE4AB928ADA}" srcOrd="0" destOrd="0" presId="urn:microsoft.com/office/officeart/2005/8/layout/hList9"/>
    <dgm:cxn modelId="{28A10170-9DAC-49D9-BC64-3F60DF1F9AFE}" type="presParOf" srcId="{B6C48D70-6E88-4AE2-8686-21AFCB2581A3}" destId="{FD1EB5C5-D241-4F49-A22C-3AF1DE2D0EA1}" srcOrd="1" destOrd="0" presId="urn:microsoft.com/office/officeart/2005/8/layout/hList9"/>
    <dgm:cxn modelId="{19341524-9A14-4F06-BE5F-F3AE90665240}" type="presParOf" srcId="{9E5A7E5E-9FF3-4659-8217-96A8D499EC38}" destId="{D50E013B-3E34-4578-84D1-6D30EC7C2210}" srcOrd="2" destOrd="0" presId="urn:microsoft.com/office/officeart/2005/8/layout/hList9"/>
    <dgm:cxn modelId="{EB95F3FB-42F2-4194-8848-E9844C8463F4}" type="presParOf" srcId="{9E5A7E5E-9FF3-4659-8217-96A8D499EC38}" destId="{514533EC-DAE2-497C-BDD2-960729758143}" srcOrd="3" destOrd="0" presId="urn:microsoft.com/office/officeart/2005/8/layout/hList9"/>
    <dgm:cxn modelId="{42B97673-4BF6-4759-8EE7-75D2F4113447}" type="presParOf" srcId="{9E5A7E5E-9FF3-4659-8217-96A8D499EC38}" destId="{012ABC68-7D34-4CC4-9FB9-74A00005AEC8}" srcOrd="4" destOrd="0" presId="urn:microsoft.com/office/officeart/2005/8/layout/hList9"/>
    <dgm:cxn modelId="{62F5796A-7DCA-4AEA-9D95-79FE0A51360E}" type="presParOf" srcId="{9E5A7E5E-9FF3-4659-8217-96A8D499EC38}" destId="{D7A83ACF-1F61-4D4C-90C5-D6D256E39E27}" srcOrd="5" destOrd="0" presId="urn:microsoft.com/office/officeart/2005/8/layout/hList9"/>
    <dgm:cxn modelId="{E89BFDE1-1024-44CA-9F4D-7FEA7962D356}" type="presParOf" srcId="{9E5A7E5E-9FF3-4659-8217-96A8D499EC38}" destId="{AEC6D0AB-3532-454F-8D70-811BE16AE80E}" srcOrd="6" destOrd="0" presId="urn:microsoft.com/office/officeart/2005/8/layout/hList9"/>
    <dgm:cxn modelId="{9199D8E7-A35B-4CAA-9E52-CF0682352EEE}" type="presParOf" srcId="{AEC6D0AB-3532-454F-8D70-811BE16AE80E}" destId="{9FF2CE38-9E95-4E33-A2B5-5B5111DDA24D}" srcOrd="0" destOrd="0" presId="urn:microsoft.com/office/officeart/2005/8/layout/hList9"/>
    <dgm:cxn modelId="{586BBB81-3DE8-4C71-92E7-03F2479FA7A7}" type="presParOf" srcId="{AEC6D0AB-3532-454F-8D70-811BE16AE80E}" destId="{53850304-DF77-4923-8D17-7A82B539B552}" srcOrd="1" destOrd="0" presId="urn:microsoft.com/office/officeart/2005/8/layout/hList9"/>
    <dgm:cxn modelId="{053B7C6C-54F5-4F29-9BC7-F86B36E7B6B3}" type="presParOf" srcId="{53850304-DF77-4923-8D17-7A82B539B552}" destId="{F6196A06-0F0E-43A8-AC93-EB43D2D9C351}" srcOrd="0" destOrd="0" presId="urn:microsoft.com/office/officeart/2005/8/layout/hList9"/>
    <dgm:cxn modelId="{9E6A1B69-3CFB-4C9A-90F9-EEC1286358F8}" type="presParOf" srcId="{53850304-DF77-4923-8D17-7A82B539B552}" destId="{E3125741-89F4-457E-A88F-A48E81C0F1C2}" srcOrd="1" destOrd="0" presId="urn:microsoft.com/office/officeart/2005/8/layout/hList9"/>
    <dgm:cxn modelId="{5B45E9BE-2474-4F28-BEA4-8F5AB08631D6}" type="presParOf" srcId="{9E5A7E5E-9FF3-4659-8217-96A8D499EC38}" destId="{75CBC874-5F23-4512-BA5C-37363590DEED}" srcOrd="7" destOrd="0" presId="urn:microsoft.com/office/officeart/2005/8/layout/hList9"/>
    <dgm:cxn modelId="{1A43ED81-E5CC-4CD9-9CAA-DA2B616EDB6C}" type="presParOf" srcId="{9E5A7E5E-9FF3-4659-8217-96A8D499EC38}" destId="{9C416170-FA30-4821-84A8-BF27F885AC85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C8D70D-1BDE-410F-84FF-9DE4AB928ADA}">
      <dsp:nvSpPr>
        <dsp:cNvPr id="0" name=""/>
        <dsp:cNvSpPr/>
      </dsp:nvSpPr>
      <dsp:spPr>
        <a:xfrm>
          <a:off x="936103" y="1515906"/>
          <a:ext cx="1491696" cy="788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Ромео</a:t>
          </a:r>
          <a:endParaRPr lang="ru-RU" sz="2400" kern="1200" dirty="0"/>
        </a:p>
      </dsp:txBody>
      <dsp:txXfrm>
        <a:off x="1174775" y="1515906"/>
        <a:ext cx="1253025" cy="788349"/>
      </dsp:txXfrm>
    </dsp:sp>
    <dsp:sp modelId="{514533EC-DAE2-497C-BDD2-960729758143}">
      <dsp:nvSpPr>
        <dsp:cNvPr id="0" name=""/>
        <dsp:cNvSpPr/>
      </dsp:nvSpPr>
      <dsp:spPr>
        <a:xfrm>
          <a:off x="1190" y="504052"/>
          <a:ext cx="1269503" cy="1269503"/>
        </a:xfrm>
        <a:prstGeom prst="ellipse">
          <a:avLst/>
        </a:prstGeom>
        <a:solidFill>
          <a:srgbClr val="FFCC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семья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Монтекки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190" y="504052"/>
        <a:ext cx="1269503" cy="1269503"/>
      </dsp:txXfrm>
    </dsp:sp>
    <dsp:sp modelId="{F6196A06-0F0E-43A8-AC93-EB43D2D9C351}">
      <dsp:nvSpPr>
        <dsp:cNvPr id="0" name=""/>
        <dsp:cNvSpPr/>
      </dsp:nvSpPr>
      <dsp:spPr>
        <a:xfrm>
          <a:off x="4176462" y="1515906"/>
          <a:ext cx="1904255" cy="7883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Джульетта</a:t>
          </a:r>
          <a:endParaRPr lang="ru-RU" sz="2400" kern="1200" dirty="0"/>
        </a:p>
      </dsp:txBody>
      <dsp:txXfrm>
        <a:off x="4481142" y="1515906"/>
        <a:ext cx="1599574" cy="788349"/>
      </dsp:txXfrm>
    </dsp:sp>
    <dsp:sp modelId="{9C416170-FA30-4821-84A8-BF27F885AC85}">
      <dsp:nvSpPr>
        <dsp:cNvPr id="0" name=""/>
        <dsp:cNvSpPr/>
      </dsp:nvSpPr>
      <dsp:spPr>
        <a:xfrm>
          <a:off x="3174950" y="504052"/>
          <a:ext cx="1269503" cy="1269503"/>
        </a:xfrm>
        <a:prstGeom prst="ellipse">
          <a:avLst/>
        </a:prstGeom>
        <a:solidFill>
          <a:srgbClr val="FFCC6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семья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</a:rPr>
            <a:t>Капулетти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4950" y="504052"/>
        <a:ext cx="1269503" cy="1269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0BE43D3-29C2-4030-9033-B60F6ACA79DF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10DC02-41BC-4997-A6AF-106E3F8D851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9.xml"/><Relationship Id="rId5" Type="http://schemas.openxmlformats.org/officeDocument/2006/relationships/slide" Target="slide9.xml"/><Relationship Id="rId10" Type="http://schemas.openxmlformats.org/officeDocument/2006/relationships/slide" Target="slide17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99288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cademy Old" pitchFamily="2" charset="-52"/>
              </a:rPr>
              <a:t>Читательский дневник семиклассницы</a:t>
            </a:r>
            <a:endParaRPr lang="ru-RU" b="1" dirty="0">
              <a:solidFill>
                <a:schemeClr val="tx1"/>
              </a:solidFill>
              <a:latin typeface="Academy Old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3600400" cy="396044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1" cap="none" dirty="0" smtClean="0"/>
              <a:t>Руководитель:</a:t>
            </a:r>
            <a:endParaRPr lang="ru-RU" i="1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cap="none" dirty="0" smtClean="0"/>
              <a:t>Кононова Ирина Федоровна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cap="none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1" cap="none" dirty="0" smtClean="0"/>
              <a:t>Авторы: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cap="none" dirty="0" smtClean="0"/>
              <a:t>Монина Дарья, Пономарёва Татьяна, ученицы 7«а» класса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cap="none" dirty="0" smtClean="0"/>
              <a:t>МОУ «СОШ № 5» г.Котласа Архангельской области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cap="none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1" cap="none" dirty="0" smtClean="0"/>
              <a:t>Номинация</a:t>
            </a:r>
            <a:r>
              <a:rPr lang="ru-RU" i="1" cap="none" dirty="0" smtClean="0"/>
              <a:t>:</a:t>
            </a:r>
            <a:r>
              <a:rPr lang="ru-RU" cap="none" dirty="0" smtClean="0"/>
              <a:t>«Электронный читательский дневник»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cap="none" dirty="0" smtClean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b="1" i="1" cap="none" dirty="0" smtClean="0"/>
              <a:t>Возрастная группа</a:t>
            </a:r>
            <a:r>
              <a:rPr lang="ru-RU" i="1" cap="none" dirty="0" smtClean="0"/>
              <a:t>: </a:t>
            </a:r>
            <a:r>
              <a:rPr lang="ru-RU" cap="none" dirty="0" smtClean="0"/>
              <a:t>5-7 классы</a:t>
            </a:r>
            <a:endParaRPr lang="ru-RU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6237312"/>
            <a:ext cx="342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</a:rPr>
              <a:t>Котлас, 2014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http://s4.badfon.ru/wallpaper/previews/174216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348880"/>
            <a:ext cx="4754513" cy="298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Поэма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. Ю. Лермонтова «Мцыри»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sankt-petersburgpost.ru/_sf/6/6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238500" cy="421005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211960" y="1988840"/>
            <a:ext cx="4248472" cy="2808312"/>
          </a:xfrm>
          <a:prstGeom prst="cloudCallout">
            <a:avLst>
              <a:gd name="adj1" fmla="val -56812"/>
              <a:gd name="adj2" fmla="val 3722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«Меня печалит лишь одно: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Мой труп холодный и немой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Не будет тлеть в земле родной...»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016" y="5157192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Пламенное сердце так и не нашло покоя. Даже умирая, юноша думает только об одном месте – </a:t>
            </a:r>
          </a:p>
          <a:p>
            <a:pPr algn="ctr"/>
            <a:r>
              <a:rPr lang="ru-RU" i="1" dirty="0" smtClean="0"/>
              <a:t>об отечестве. Борьба и любовь к родине – вот идея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Роман А. С. Пушкина «Дубровский»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Пушкин А. С. Дубровский //А. С. Пушкин. Полное собрание сочинений в десяти томах. Том шестой.  – М. : Наука, 1964. – С. 215-316.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cs304908.vk.me/u131347119/-14/x_e6af64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753100" cy="3905251"/>
          </a:xfrm>
          <a:prstGeom prst="rect">
            <a:avLst/>
          </a:prstGeom>
          <a:noFill/>
        </p:spPr>
      </p:pic>
      <p:sp>
        <p:nvSpPr>
          <p:cNvPr id="13" name="Сердце 12"/>
          <p:cNvSpPr/>
          <p:nvPr/>
        </p:nvSpPr>
        <p:spPr>
          <a:xfrm>
            <a:off x="755576" y="2852936"/>
            <a:ext cx="1728192" cy="1440160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ЛЮБОВЬ</a:t>
            </a:r>
            <a:endParaRPr lang="ru-RU" b="1" dirty="0"/>
          </a:p>
        </p:txBody>
      </p:sp>
      <p:sp>
        <p:nvSpPr>
          <p:cNvPr id="14" name="Овал 13"/>
          <p:cNvSpPr/>
          <p:nvPr/>
        </p:nvSpPr>
        <p:spPr>
          <a:xfrm>
            <a:off x="6372200" y="2852936"/>
            <a:ext cx="1512168" cy="151216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ДОЛГ</a:t>
            </a:r>
            <a:endParaRPr lang="ru-RU" b="1" dirty="0"/>
          </a:p>
        </p:txBody>
      </p:sp>
      <p:sp>
        <p:nvSpPr>
          <p:cNvPr id="15" name="Равнобедренный треугольник 14">
            <a:hlinkClick r:id="rId3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249289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Владимир Дубровский и Маша Троекурова </a:t>
            </a:r>
            <a:r>
              <a:rPr lang="ru-RU" i="1" dirty="0" smtClean="0"/>
              <a:t>влюблены, но их родители, бывшие когда-то лучшими друзьями, сейчас злейшие враги.  Дубровский – разбойник, Маша – невеста другого мужчины. Как быть? Остается только бежать. Но Маша делает выбор в пользу семьи, отвергая любовь.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Роман А. С. Пушкина «Дубровский»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1916832"/>
            <a:ext cx="201622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Сюжет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0112" y="1916832"/>
            <a:ext cx="201622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Мнение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49289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Выбор Маши кажется правильным, но нам не близок, ведь героиня так сильно любила Дубровского! Хотя, если вдуматься, так ли события тех времен отличаются от современных? Ведь и сегодня девушки выбирают благополучие и капитал вместо рая в шалаше с любимым человеком. И очень удобно Маша оправдала свой выбор честью семьи.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5517232"/>
            <a:ext cx="5112568" cy="1008112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Любовь или долг – вот какой выбор должен сделать современный читатель романа.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Сказка М.Е. Салтыкова-Щедрина «Премудрый </a:t>
            </a:r>
            <a:r>
              <a:rPr lang="ru-RU" dirty="0" err="1" smtClean="0">
                <a:solidFill>
                  <a:srgbClr val="FF0000"/>
                </a:solidFill>
              </a:rPr>
              <a:t>пискарь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Салтыков-Щедрин М.Е. Премудрый </a:t>
            </a:r>
            <a:r>
              <a:rPr lang="ru-RU" dirty="0" err="1" smtClean="0">
                <a:solidFill>
                  <a:schemeClr val="tx1"/>
                </a:solidFill>
              </a:rPr>
              <a:t>пискарь</a:t>
            </a:r>
            <a:r>
              <a:rPr lang="ru-RU" dirty="0" smtClean="0">
                <a:solidFill>
                  <a:schemeClr val="tx1"/>
                </a:solidFill>
              </a:rPr>
              <a:t>. – М.: Махаон, 2013. – 112 с.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://www.stihi.ru/pics/2011/01/12/8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840760" cy="43204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20801377">
            <a:off x="2040716" y="2239889"/>
            <a:ext cx="45191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хорошей семье жил </a:t>
            </a:r>
            <a:r>
              <a:rPr lang="ru-RU" sz="2000" dirty="0" err="1" smtClean="0"/>
              <a:t>пискарь</a:t>
            </a:r>
            <a:r>
              <a:rPr lang="ru-RU" sz="2000" dirty="0" smtClean="0"/>
              <a:t>, но вот пришла пора родителям его умирать. И сказал отец </a:t>
            </a:r>
            <a:r>
              <a:rPr lang="ru-RU" sz="2000" dirty="0" err="1" smtClean="0"/>
              <a:t>пискарю</a:t>
            </a:r>
            <a:r>
              <a:rPr lang="ru-RU" sz="2000" dirty="0" smtClean="0"/>
              <a:t> перед смертью: «Смотри, сынок, коли хочешь жизнью жуировать, так гляди в оба!»</a:t>
            </a:r>
          </a:p>
          <a:p>
            <a:endParaRPr lang="ru-RU" sz="2000" dirty="0"/>
          </a:p>
          <a:p>
            <a:r>
              <a:rPr lang="ru-RU" sz="2000" dirty="0" smtClean="0"/>
              <a:t>Но неправильно понял эти слова «премудрый» </a:t>
            </a:r>
            <a:r>
              <a:rPr lang="ru-RU" sz="2000" dirty="0" err="1" smtClean="0"/>
              <a:t>пискарь</a:t>
            </a:r>
            <a:r>
              <a:rPr lang="ru-RU" sz="2000" dirty="0" smtClean="0"/>
              <a:t>...</a:t>
            </a:r>
            <a:endParaRPr lang="ru-RU" sz="2000" dirty="0"/>
          </a:p>
        </p:txBody>
      </p:sp>
      <p:sp>
        <p:nvSpPr>
          <p:cNvPr id="11" name="Равнобедренный треугольник 10">
            <a:hlinkClick r:id="rId3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Сказка М.Е. Салтыкова-Щедрина «Премудрый </a:t>
            </a:r>
            <a:r>
              <a:rPr lang="ru-RU" dirty="0" err="1" smtClean="0">
                <a:solidFill>
                  <a:srgbClr val="FF0000"/>
                </a:solidFill>
              </a:rPr>
              <a:t>пискарь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678" name="Picture 6" descr="http://allmults.org/img/p_b/2/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2927648" cy="2195736"/>
          </a:xfrm>
          <a:prstGeom prst="rect">
            <a:avLst/>
          </a:prstGeom>
          <a:noFill/>
        </p:spPr>
      </p:pic>
      <p:pic>
        <p:nvPicPr>
          <p:cNvPr id="28680" name="Picture 8" descr="http://kinofilms.tv/images/films/5/4212/pict/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22894">
            <a:off x="443255" y="2059684"/>
            <a:ext cx="2665553" cy="2132443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635896" y="1916832"/>
            <a:ext cx="5184576" cy="44935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</a:rPr>
              <a:t>Так и прожил всю свою жизнь </a:t>
            </a:r>
            <a:r>
              <a:rPr lang="ru-RU" sz="2200" b="1" i="1" dirty="0" err="1" smtClean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</a:rPr>
              <a:t>пискарь</a:t>
            </a:r>
            <a:endParaRPr lang="ru-RU" sz="2200" b="1" i="1" dirty="0">
              <a:ln w="18000">
                <a:noFill/>
                <a:prstDash val="solid"/>
                <a:miter lim="800000"/>
              </a:ln>
              <a:solidFill>
                <a:srgbClr val="006600"/>
              </a:solidFill>
            </a:endParaRPr>
          </a:p>
          <a:p>
            <a:pPr algn="ctr"/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</a:rPr>
              <a:t>в одиночестве, дрожа от страха! </a:t>
            </a:r>
          </a:p>
          <a:p>
            <a:pPr algn="ctr"/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6600"/>
                </a:solidFill>
              </a:rPr>
              <a:t>А ведь жизнь у него была длинная – 100 лет! Салтыков-Щедрин обличает трусость и боязнь высунуть нос из своего домика.</a:t>
            </a:r>
          </a:p>
          <a:p>
            <a:pPr algn="ctr"/>
            <a:endParaRPr lang="ru-RU" sz="2200" b="1" i="1" cap="none" spc="0" dirty="0">
              <a:ln w="18000">
                <a:noFill/>
                <a:prstDash val="solid"/>
                <a:miter lim="800000"/>
              </a:ln>
              <a:solidFill>
                <a:srgbClr val="006600"/>
              </a:solidFill>
            </a:endParaRPr>
          </a:p>
          <a:p>
            <a:pPr algn="r"/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</a:rPr>
              <a:t>Прочитав эту сказку,</a:t>
            </a:r>
          </a:p>
          <a:p>
            <a:pPr algn="r"/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</a:rPr>
              <a:t>можно сказать</a:t>
            </a:r>
          </a:p>
          <a:p>
            <a:pPr algn="r"/>
            <a:r>
              <a:rPr lang="ru-RU" sz="2200" b="1" i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</a:rPr>
              <a:t>с</a:t>
            </a:r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</a:rPr>
              <a:t>ледующие слова:</a:t>
            </a:r>
          </a:p>
          <a:p>
            <a:pPr algn="r"/>
            <a:r>
              <a:rPr lang="ru-RU" sz="2200" b="1" i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«Живем один раз, и жизнь</a:t>
            </a:r>
          </a:p>
          <a:p>
            <a:pPr algn="r"/>
            <a:r>
              <a:rPr lang="ru-RU" sz="2200" b="1" i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н</a:t>
            </a:r>
            <a:r>
              <a:rPr lang="ru-RU" sz="2200" b="1" i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адо прожить себе </a:t>
            </a:r>
          </a:p>
          <a:p>
            <a:pPr algn="r"/>
            <a:r>
              <a:rPr lang="ru-RU" sz="2200" b="1" i="1" dirty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в</a:t>
            </a:r>
            <a:r>
              <a:rPr lang="ru-RU" sz="2200" b="1" i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 удовольствие!»</a:t>
            </a:r>
            <a:endParaRPr lang="ru-RU" sz="2200" b="1" i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М. Горький «Песня о буревестнике»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805264"/>
            <a:ext cx="8352928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Горький М. Песня о буревестнике // М. Горький. Песня о соколе. Песня о буревестнике. Сказки об Италии. – Архангельск: Северо-западное книжное издательство, 1977. – С. 8-9.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9698" name="Picture 2" descr="http://server.audiopedia.su:8888/staroeradio/images/pics/0056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4191509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12360" y="2420888"/>
            <a:ext cx="864096" cy="221599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endParaRPr lang="ru-RU" sz="138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2708920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Эта поэма</a:t>
            </a:r>
          </a:p>
          <a:p>
            <a:pPr algn="ctr"/>
            <a:r>
              <a:rPr lang="ru-RU" sz="3200" i="1" dirty="0" smtClean="0"/>
              <a:t>в прозе</a:t>
            </a:r>
          </a:p>
          <a:p>
            <a:pPr algn="ctr"/>
            <a:r>
              <a:rPr lang="ru-RU" sz="3200" i="1" dirty="0" smtClean="0"/>
              <a:t>о птицах?</a:t>
            </a:r>
          </a:p>
        </p:txBody>
      </p:sp>
      <p:sp>
        <p:nvSpPr>
          <p:cNvPr id="12" name="Равнобедренный треугольник 11">
            <a:hlinkClick r:id="rId3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М. Горький «Песня о буревестнике»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2" name="Picture 2" descr="http://900igr.net/datai/literatura/Romantizm/0009-015-CHajki-stonut-pered-burej-stonut-mechutsja-nad-morem-i-na-dno-e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3600400" cy="2457273"/>
          </a:xfrm>
          <a:prstGeom prst="rect">
            <a:avLst/>
          </a:prstGeom>
          <a:noFill/>
        </p:spPr>
      </p:pic>
      <p:pic>
        <p:nvPicPr>
          <p:cNvPr id="30724" name="Picture 4" descr="http://img11.nnm.me/c/c/f/3/0/a5519165ae59d4ff55bcfb2fb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3888432" cy="238548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9552" y="206084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«Песня о буревестнике»</a:t>
            </a:r>
            <a:r>
              <a:rPr lang="ru-RU" b="1" i="1" dirty="0" smtClean="0"/>
              <a:t> имеет скрытый смысл. </a:t>
            </a:r>
          </a:p>
          <a:p>
            <a:pPr algn="ctr"/>
            <a:r>
              <a:rPr lang="ru-RU" b="1" i="1" dirty="0" smtClean="0"/>
              <a:t>Это </a:t>
            </a:r>
            <a:r>
              <a:rPr lang="ru-RU" b="1" i="1" dirty="0" smtClean="0">
                <a:solidFill>
                  <a:srgbClr val="FF0000"/>
                </a:solidFill>
              </a:rPr>
              <a:t>песня о Революции</a:t>
            </a:r>
            <a:r>
              <a:rPr lang="ru-RU" b="1" i="1" dirty="0" smtClean="0"/>
              <a:t>, призыв к смене строя, к вольнодумству.</a:t>
            </a:r>
            <a:endParaRPr lang="ru-RU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788024" y="436510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Буревестник</a:t>
            </a:r>
            <a:r>
              <a:rPr lang="ru-RU" b="1" i="1" dirty="0" smtClean="0"/>
              <a:t> – это певец революции, а </a:t>
            </a:r>
            <a:r>
              <a:rPr lang="ru-RU" b="1" i="1" dirty="0" smtClean="0">
                <a:solidFill>
                  <a:srgbClr val="FF0000"/>
                </a:solidFill>
              </a:rPr>
              <a:t>жирные пингвины </a:t>
            </a:r>
            <a:r>
              <a:rPr lang="ru-RU" b="1" i="1" dirty="0" smtClean="0"/>
              <a:t>– это средний класс, который все устраивает в существующей жизни, они не хотят перемен. Горький уверен, что «грянет буря». Значит, революция неизбежна.</a:t>
            </a: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Повесть А. Г. Алексина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«Очень страшная история»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Алексин А. Г. Очень страшная история. – М.: Детская литература, 1989. – 136 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9872" y="2348880"/>
            <a:ext cx="25202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ЛИТЕРАТУРНЫЙ КРУЖОК ИМЕНИ ГЛЕБА БОРОДАЕВА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691680" y="1700808"/>
            <a:ext cx="1872208" cy="1512168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Алик </a:t>
            </a:r>
            <a:r>
              <a:rPr lang="ru-RU" dirty="0" err="1" smtClean="0">
                <a:solidFill>
                  <a:schemeClr val="tx1"/>
                </a:solidFill>
              </a:rPr>
              <a:t>Деткин</a:t>
            </a:r>
            <a:r>
              <a:rPr lang="ru-RU" dirty="0" smtClean="0">
                <a:solidFill>
                  <a:schemeClr val="tx1"/>
                </a:solidFill>
              </a:rPr>
              <a:t> «Детектив»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96136" y="1700808"/>
            <a:ext cx="1872208" cy="1512168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Наташа Кулагина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3528" y="3140968"/>
            <a:ext cx="1872208" cy="151216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Валя Миронова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92280" y="3068960"/>
            <a:ext cx="1872208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Андрей Круглов «Принц Датский»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80112" y="4365104"/>
            <a:ext cx="2016224" cy="15121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Генка Рыжиков «Покойник»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63688" y="4365104"/>
            <a:ext cx="2088232" cy="1512168"/>
          </a:xfrm>
          <a:prstGeom prst="ellipse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Глеб Бородаев «Внук </a:t>
            </a:r>
            <a:r>
              <a:rPr lang="ru-RU" dirty="0" err="1" smtClean="0">
                <a:solidFill>
                  <a:schemeClr val="tx1"/>
                </a:solidFill>
              </a:rPr>
              <a:t>Бородаева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Равнобедренный треугольник 15">
            <a:hlinkClick r:id="rId2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772816"/>
            <a:ext cx="41044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Герои повести – подростки, члены школьного литературного кружка. Они попадают в настоящую детективную историю и узнают тайну старой дачи!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Повесть А. Г. Алексина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«Очень страшная история»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cdns2.freepik.com/free-photo/black-people-silhouettes-free-vector_42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442370" cy="1781675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1043608" y="4653136"/>
            <a:ext cx="2016224" cy="432048"/>
          </a:xfrm>
          <a:prstGeom prst="roundRect">
            <a:avLst/>
          </a:prstGeom>
          <a:solidFill>
            <a:srgbClr val="FF7C8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Мнение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5896" y="4005064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Герои в испытаниях и трудностях познают свои слабости, находят в себе новые способности.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Иногда людям полезно попадать в ситуации, где они могут присмотреться друг к другу, разглядеть недостатки и даже сказать то, в чем трудно признаться самому себе.  Чувства могут пробудить в человеке мужество и смелость, в коллективе – сплоченность, а еще неуверенность и вину за свои проступки.</a:t>
            </a:r>
            <a:endParaRPr lang="ru-RU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Рассказ В. Г. Распутина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«Уроки французского»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165304"/>
            <a:ext cx="871296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Распутин В. Г. Уроки французского // В. Г. Распутин. Уроки французского: Рассказы, повесть, публицистика. – М.: Художественная литература, 1989. – С. 3-29.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5940152" y="1844824"/>
            <a:ext cx="2915816" cy="1728192"/>
          </a:xfrm>
          <a:prstGeom prst="cloudCallou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УРОК ДОБРОТЫ</a:t>
            </a:r>
            <a:endParaRPr lang="ru-RU" sz="2800" b="1" dirty="0"/>
          </a:p>
        </p:txBody>
      </p:sp>
      <p:pic>
        <p:nvPicPr>
          <p:cNvPr id="33794" name="Picture 2" descr="http://files.school-collection.edu.ru/dlrstore/ed8cecd9-05b5-4908-a2ee-1023920b0bdc/%5bLI6RK_20-02%5d_%5bIL_01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2676922" cy="359586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07904" y="407707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Главные герои рассказа:</a:t>
            </a:r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мальчик-школьник и учительница французского языка Лидия Михайловна.</a:t>
            </a:r>
          </a:p>
        </p:txBody>
      </p:sp>
      <p:sp>
        <p:nvSpPr>
          <p:cNvPr id="18" name="Равнобедренный треугольник 17">
            <a:hlinkClick r:id="rId3" action="ppaction://hlinksldjump"/>
          </p:cNvPr>
          <p:cNvSpPr/>
          <p:nvPr/>
        </p:nvSpPr>
        <p:spPr>
          <a:xfrm rot="5400000">
            <a:off x="8496436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«Летнее путешествие в мир интереснейших книг можно считать открытым!»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nachalo4ka.ru/wp-content/uploads/2014/05/stopka-knig-i-yablok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5" y="3573016"/>
            <a:ext cx="3418665" cy="305497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2132856"/>
            <a:ext cx="252665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XIX </a:t>
            </a:r>
            <a:r>
              <a:rPr lang="ru-RU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век</a:t>
            </a:r>
            <a:endParaRPr lang="ru-RU" sz="4400" b="1" i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996952"/>
            <a:ext cx="4157937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3" action="ppaction://hlinksldjump"/>
              </a:rPr>
              <a:t>Н. В. Гоголь «Ревизор»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4" action="ppaction://hlinksldjump"/>
              </a:rPr>
              <a:t>Ж. Верн «Пятнадцатилетний</a:t>
            </a:r>
          </a:p>
          <a:p>
            <a:pPr marL="273050">
              <a:lnSpc>
                <a:spcPct val="120000"/>
              </a:lnSpc>
            </a:pPr>
            <a:r>
              <a:rPr lang="ru-RU" dirty="0" smtClean="0">
                <a:latin typeface="Cambria" pitchFamily="18" charset="0"/>
                <a:hlinkClick r:id="rId4" action="ppaction://hlinksldjump"/>
              </a:rPr>
              <a:t>капитан»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5" action="ppaction://hlinksldjump"/>
              </a:rPr>
              <a:t>М. Ю. Лермонтов «Мцыри»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6" action="ppaction://hlinksldjump"/>
              </a:rPr>
              <a:t>А. С. Пушкин «Дубровский»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7" action="ppaction://hlinksldjump"/>
              </a:rPr>
              <a:t>М. Е. Салтыков-Щедрин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Cambria" pitchFamily="18" charset="0"/>
                <a:hlinkClick r:id="rId7" action="ppaction://hlinksldjump"/>
              </a:rPr>
              <a:t>«Премудрый </a:t>
            </a:r>
            <a:r>
              <a:rPr lang="ru-RU" dirty="0" err="1" smtClean="0">
                <a:latin typeface="Cambria" pitchFamily="18" charset="0"/>
                <a:hlinkClick r:id="rId7" action="ppaction://hlinksldjump"/>
              </a:rPr>
              <a:t>пискарь</a:t>
            </a:r>
            <a:r>
              <a:rPr lang="ru-RU" dirty="0" smtClean="0">
                <a:latin typeface="Cambria" pitchFamily="18" charset="0"/>
                <a:hlinkClick r:id="rId7" action="ppaction://hlinksldjump"/>
              </a:rPr>
              <a:t>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2420888"/>
            <a:ext cx="4608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8" action="ppaction://hlinksldjump"/>
              </a:rPr>
              <a:t>У. Шекспир «Ромео и Джульетта»</a:t>
            </a:r>
            <a:endParaRPr lang="ru-RU" dirty="0" smtClean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3789040"/>
            <a:ext cx="255679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9" action="ppaction://hlinksldjump"/>
              </a:rPr>
              <a:t>М. Горький «Песня о буревестнике»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  <a:hlinkClick r:id="rId10" action="ppaction://hlinksldjump"/>
              </a:rPr>
              <a:t> </a:t>
            </a:r>
            <a:r>
              <a:rPr lang="ru-RU" dirty="0" smtClean="0">
                <a:latin typeface="Cambria" pitchFamily="18" charset="0"/>
                <a:hlinkClick r:id="rId10" action="ppaction://hlinksldjump"/>
              </a:rPr>
              <a:t>А. Алексин «Очень страшная история»</a:t>
            </a:r>
            <a:endParaRPr lang="ru-RU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>
                <a:latin typeface="Cambria" pitchFamily="18" charset="0"/>
              </a:rPr>
              <a:t> </a:t>
            </a:r>
            <a:r>
              <a:rPr lang="ru-RU" dirty="0" smtClean="0">
                <a:latin typeface="Cambria" pitchFamily="18" charset="0"/>
                <a:hlinkClick r:id="rId11" action="ppaction://hlinksldjump"/>
              </a:rPr>
              <a:t>В. Распутин «Уроки французского»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79912" y="1628800"/>
            <a:ext cx="252665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XVI </a:t>
            </a:r>
            <a:r>
              <a:rPr lang="ru-RU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век</a:t>
            </a:r>
            <a:endParaRPr lang="ru-RU" sz="4400" b="1" i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2996952"/>
            <a:ext cx="2526654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XX </a:t>
            </a:r>
            <a:r>
              <a:rPr lang="ru-RU" sz="44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век</a:t>
            </a:r>
            <a:endParaRPr lang="ru-RU" sz="4400" b="1" i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7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Рассказ В. Г. Распутина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«Уроки французского»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://oprezi.ru/fl/image.raw?view=image&amp;type=img&amp;id=27"/>
          <p:cNvPicPr>
            <a:picLocks noChangeAspect="1" noChangeArrowheads="1"/>
          </p:cNvPicPr>
          <p:nvPr/>
        </p:nvPicPr>
        <p:blipFill>
          <a:blip r:embed="rId3" cstate="print"/>
          <a:srcRect t="3343"/>
          <a:stretch>
            <a:fillRect/>
          </a:stretch>
        </p:blipFill>
        <p:spPr bwMode="auto">
          <a:xfrm>
            <a:off x="1403648" y="1844824"/>
            <a:ext cx="3329955" cy="4164069"/>
          </a:xfrm>
          <a:prstGeom prst="rect">
            <a:avLst/>
          </a:prstGeom>
          <a:noFill/>
        </p:spPr>
      </p:pic>
      <p:pic>
        <p:nvPicPr>
          <p:cNvPr id="16" name="Picture 6" descr="http://oprezi.ru/fl/image.raw?view=image&amp;type=img&amp;id=27"/>
          <p:cNvPicPr>
            <a:picLocks noChangeAspect="1" noChangeArrowheads="1"/>
          </p:cNvPicPr>
          <p:nvPr/>
        </p:nvPicPr>
        <p:blipFill>
          <a:blip r:embed="rId3" cstate="print"/>
          <a:srcRect t="3343"/>
          <a:stretch>
            <a:fillRect/>
          </a:stretch>
        </p:blipFill>
        <p:spPr bwMode="auto">
          <a:xfrm>
            <a:off x="4932040" y="1844824"/>
            <a:ext cx="3329955" cy="416406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691680" y="2060848"/>
            <a:ext cx="63367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Нелегкая судьба ребенка показана в рассказе В. Г. Распутина. </a:t>
            </a:r>
            <a:endParaRPr lang="ru-RU" dirty="0"/>
          </a:p>
          <a:p>
            <a:r>
              <a:rPr lang="ru-RU" dirty="0" smtClean="0"/>
              <a:t>Главный герой вынужден переехать в город, чтобы ходить в</a:t>
            </a:r>
          </a:p>
          <a:p>
            <a:pPr algn="ctr"/>
            <a:r>
              <a:rPr lang="ru-RU" dirty="0" smtClean="0"/>
              <a:t>школу. Он втягивается в «денежную» азартную игру и превосходит даже самых лучших игроков, за что его бьют. Об игре узнает Лидия Михайловна, решает помочь ученику, дает ему продукты, но гордый мальчик не принимает помощь и все возвращает обратно.  Тогда учительница идет на хитрость и «проигрывает» ребенку деньги в ту же самую игру, чтобы он мог питаться.</a:t>
            </a:r>
          </a:p>
          <a:p>
            <a:endParaRPr lang="ru-RU" dirty="0"/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Добрые поступки должны быть бескорыстными! </a:t>
            </a:r>
          </a:p>
          <a:p>
            <a:pPr algn="ctr"/>
            <a:r>
              <a:rPr lang="ru-RU" dirty="0" smtClean="0"/>
              <a:t>И Лидия Михайловна это доказывает, присылая мальчику с Кубани посылку с яблоками, которых он никогда не видел.</a:t>
            </a:r>
          </a:p>
        </p:txBody>
      </p:sp>
      <p:sp>
        <p:nvSpPr>
          <p:cNvPr id="18" name="Равнобедренный треугольник 17">
            <a:hlinkClick r:id="rId4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 к нашей работе!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332656"/>
            <a:ext cx="65527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Друзья мои! С высоких книжных полок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Приходите ко мне вы по ночам,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И разговор наш – краток или долог, –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Всегда бывает нужен мне и вам…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 </a:t>
            </a:r>
          </a:p>
          <a:p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Через века ко мне дошел ваш голос,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Рассеявшийся некогда, как дым,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И то, что в вас страдало и боролось,</a:t>
            </a:r>
            <a:br>
              <a:rPr lang="ru-RU" sz="2200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200" i="1" dirty="0">
                <a:solidFill>
                  <a:srgbClr val="002060"/>
                </a:solidFill>
                <a:latin typeface="Cambria" pitchFamily="18" charset="0"/>
              </a:rPr>
              <a:t>Вдруг стало чудодейственно </a:t>
            </a:r>
            <a:r>
              <a:rPr lang="ru-RU" sz="2200" i="1" dirty="0" smtClean="0">
                <a:solidFill>
                  <a:srgbClr val="002060"/>
                </a:solidFill>
                <a:latin typeface="Cambria" pitchFamily="18" charset="0"/>
              </a:rPr>
              <a:t>моим.</a:t>
            </a:r>
            <a:endParaRPr lang="ru-RU" sz="2200" i="1" dirty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endParaRPr lang="ru-RU" sz="2200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В. А. Рождественский,</a:t>
            </a:r>
            <a:r>
              <a:rPr lang="ru-RU" sz="2200" b="1" i="1" dirty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2200" b="1" i="1" dirty="0" smtClean="0">
                <a:solidFill>
                  <a:srgbClr val="002060"/>
                </a:solidFill>
                <a:latin typeface="Cambria" pitchFamily="18" charset="0"/>
              </a:rPr>
              <a:t> русский </a:t>
            </a:r>
            <a:r>
              <a:rPr lang="ru-RU" sz="2200" b="1" i="1" dirty="0">
                <a:solidFill>
                  <a:srgbClr val="002060"/>
                </a:solidFill>
                <a:latin typeface="Cambria" pitchFamily="18" charset="0"/>
              </a:rPr>
              <a:t>поэт</a:t>
            </a:r>
          </a:p>
          <a:p>
            <a:endParaRPr lang="ru-RU" dirty="0"/>
          </a:p>
        </p:txBody>
      </p:sp>
      <p:sp>
        <p:nvSpPr>
          <p:cNvPr id="8" name="Равнобедренный треугольник 7">
            <a:hlinkClick r:id="rId2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Список используемых источников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700808"/>
            <a:ext cx="871296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Книги:</a:t>
            </a:r>
          </a:p>
          <a:p>
            <a:endParaRPr lang="ru-RU" sz="1600" b="1" dirty="0" smtClean="0"/>
          </a:p>
          <a:p>
            <a:r>
              <a:rPr lang="ru-RU" sz="1600" dirty="0" smtClean="0">
                <a:solidFill>
                  <a:schemeClr val="tx1"/>
                </a:solidFill>
              </a:rPr>
              <a:t>1) Алексин А. Г. Очень страшная история. – М.: Детская литература, 1989. – 136 с.</a:t>
            </a:r>
          </a:p>
          <a:p>
            <a:r>
              <a:rPr lang="ru-RU" sz="1600" dirty="0" smtClean="0"/>
              <a:t>2) </a:t>
            </a:r>
            <a:r>
              <a:rPr lang="ru-RU" sz="1600" dirty="0" smtClean="0">
                <a:solidFill>
                  <a:schemeClr val="tx1"/>
                </a:solidFill>
              </a:rPr>
              <a:t>Верн Ж. Пятнадцатилетний капитан.  – М.: Мир книги, Литература, 2011. – 320 с.</a:t>
            </a:r>
            <a:endParaRPr lang="ru-RU" sz="1600" dirty="0"/>
          </a:p>
          <a:p>
            <a:r>
              <a:rPr lang="ru-RU" sz="1600" dirty="0" smtClean="0">
                <a:solidFill>
                  <a:schemeClr val="tx1"/>
                </a:solidFill>
              </a:rPr>
              <a:t>3) Гоголь Н. В. Ревизор //Собрание сочинений, т. 4. – М., 1967. – С. 5-105.</a:t>
            </a:r>
          </a:p>
          <a:p>
            <a:r>
              <a:rPr lang="ru-RU" sz="1600" dirty="0" smtClean="0"/>
              <a:t>4) </a:t>
            </a:r>
            <a:r>
              <a:rPr lang="ru-RU" sz="1600" dirty="0" smtClean="0">
                <a:solidFill>
                  <a:schemeClr val="tx1"/>
                </a:solidFill>
              </a:rPr>
              <a:t>Горький М. Песня о буревестнике // М. Горький. Песня о соколе. Песня о буревестнике. Сказки об Италии. – Архангельск: Северо-западное книжное издательство, 1977. – С. 8-9.</a:t>
            </a:r>
          </a:p>
          <a:p>
            <a:r>
              <a:rPr lang="ru-RU" sz="1600" dirty="0" smtClean="0"/>
              <a:t>5) </a:t>
            </a:r>
            <a:r>
              <a:rPr lang="ru-RU" sz="1600" dirty="0" smtClean="0">
                <a:solidFill>
                  <a:schemeClr val="tx1"/>
                </a:solidFill>
              </a:rPr>
              <a:t>Лермонтов М. Ю. Мцыри //М. Ю. Лермонтов. Стихотворения. Поэмы. Герой нашего времени. – М. : Олимп; «Издательство АСТ», 1998. – С. 147-166.</a:t>
            </a:r>
          </a:p>
          <a:p>
            <a:r>
              <a:rPr lang="ru-RU" sz="1600" dirty="0" smtClean="0"/>
              <a:t>6) </a:t>
            </a:r>
            <a:r>
              <a:rPr lang="ru-RU" sz="1600" dirty="0" smtClean="0">
                <a:solidFill>
                  <a:schemeClr val="tx1"/>
                </a:solidFill>
              </a:rPr>
              <a:t>Пушкин А. С. Дубровский //А. С. Пушкин. Полное собрание сочинений в десяти томах. Том шестой.  – М. : Наука, 1964. – С. 215-316.</a:t>
            </a:r>
          </a:p>
          <a:p>
            <a:r>
              <a:rPr lang="ru-RU" sz="1600" dirty="0" smtClean="0"/>
              <a:t>7) </a:t>
            </a:r>
            <a:r>
              <a:rPr lang="ru-RU" sz="1600" dirty="0" smtClean="0">
                <a:solidFill>
                  <a:schemeClr val="tx1"/>
                </a:solidFill>
              </a:rPr>
              <a:t>Распутин В. Г. Уроки французского // В. Г. Распутин. Уроки французского: Рассказы, повесть, публицистика. – М.: Художественная литература, 1989. – С. 3-29.</a:t>
            </a:r>
          </a:p>
          <a:p>
            <a:r>
              <a:rPr lang="ru-RU" sz="1600" dirty="0" smtClean="0"/>
              <a:t>8) </a:t>
            </a:r>
            <a:r>
              <a:rPr lang="ru-RU" sz="1600" dirty="0" smtClean="0">
                <a:solidFill>
                  <a:schemeClr val="tx1"/>
                </a:solidFill>
              </a:rPr>
              <a:t>Салтыков-Щедрин М.Е. Премудрый </a:t>
            </a:r>
            <a:r>
              <a:rPr lang="ru-RU" sz="1600" dirty="0" err="1" smtClean="0">
                <a:solidFill>
                  <a:schemeClr val="tx1"/>
                </a:solidFill>
              </a:rPr>
              <a:t>пискарь</a:t>
            </a:r>
            <a:r>
              <a:rPr lang="ru-RU" sz="1600" dirty="0" smtClean="0">
                <a:solidFill>
                  <a:schemeClr val="tx1"/>
                </a:solidFill>
              </a:rPr>
              <a:t>. – М.: Махаон, 2013. – 112 с.</a:t>
            </a:r>
          </a:p>
          <a:p>
            <a:r>
              <a:rPr lang="ru-RU" sz="1600" dirty="0" smtClean="0"/>
              <a:t>9) </a:t>
            </a:r>
            <a:r>
              <a:rPr lang="ru-RU" sz="1600" dirty="0" smtClean="0">
                <a:solidFill>
                  <a:schemeClr val="tx1"/>
                </a:solidFill>
              </a:rPr>
              <a:t>Шекспир В. Ромео и Джульетта: трагедия; пер. с англ. Б. Пастернака. – М : Детская литература, 2013. – 154 с.</a:t>
            </a:r>
          </a:p>
          <a:p>
            <a:endParaRPr lang="ru-RU" sz="1600" dirty="0"/>
          </a:p>
        </p:txBody>
      </p:sp>
      <p:sp>
        <p:nvSpPr>
          <p:cNvPr id="7" name="Равнобедренный треугольник 6">
            <a:hlinkClick r:id="rId2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Список используемых источников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1700808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Интернет-ресурсы:</a:t>
            </a:r>
          </a:p>
          <a:p>
            <a:r>
              <a:rPr lang="ru-RU" sz="1400" dirty="0" smtClean="0"/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://www.ogoniok.com/5059/23/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://nachalo4ka.ru/den-zashhityi-detey-materialyi-dlya-stsenariya-prazdnika/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://www.sankt-petersburgpost.ru/stuff/kultura/literaturovedenie/91-2-2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://pixelbrush.ru/tags/%F1%E2%E8%F2%EA%E8/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://booklinks.ru/index.php?newsid=41437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://geo.1september.ru/article.php?ID=200601809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://book-science.ru/humanities/literature/plany-dlja-sochinenij-po-proizvedeniju-m-ju-lermontova.html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://www.sankt-petersburgpost.ru/stuff/kultura/literaturovedenie/romanticheskoe_ponimanie_svobody_v_poehme_lermontova_mcyri/91-1-0-625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://olpictures.ru/raskryitaya-kniga-kartinki.html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://allmults.org/multik.php?id=1735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://kinofilms.tv/film/premudryj-peskar/4212/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://www.staroeradio.ru/audio/20799</a:t>
            </a:r>
          </a:p>
          <a:p>
            <a:r>
              <a:rPr lang="ru-RU" sz="1400" dirty="0">
                <a:latin typeface="Cambria" pitchFamily="18" charset="0"/>
              </a:rPr>
              <a:t> </a:t>
            </a:r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://900igr.net/kartinki/literatura/Romantizm/024-CHajki-stonut-pered-burej-stonut-mechutsja-nad-morem-i-na-dno-ego.html</a:t>
            </a:r>
          </a:p>
          <a:p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://www.badfon.ru/wallpaper/kniga-raskrytaya-stranicy-5584.html</a:t>
            </a:r>
          </a:p>
          <a:p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://files.school-collection.edu.ru/dlrstore/ed8cecd9-05b5-4908-a2ee-1023920b0bdc/%5BLI6RK_20-02%5D_%5BIL_01%5D.htm</a:t>
            </a:r>
          </a:p>
          <a:p>
            <a:r>
              <a:rPr lang="ru-RU" sz="1400" dirty="0" smtClean="0">
                <a:latin typeface="Cambria" pitchFamily="18" charset="0"/>
              </a:rPr>
              <a:t>http</a:t>
            </a:r>
            <a:r>
              <a:rPr lang="ru-RU" sz="1400" dirty="0">
                <a:latin typeface="Cambria" pitchFamily="18" charset="0"/>
              </a:rPr>
              <a:t>://files.school-collection.edu.ru/dlrstore/efa46ea0-d2a0-4bb9-8ab3-8edca63c1895/%5BLI5RK_1-01%5D_%</a:t>
            </a:r>
            <a:r>
              <a:rPr lang="ru-RU" sz="1400" dirty="0" smtClean="0">
                <a:latin typeface="Cambria" pitchFamily="18" charset="0"/>
              </a:rPr>
              <a:t>5BTE_02%5D.htm</a:t>
            </a:r>
          </a:p>
          <a:p>
            <a:endParaRPr lang="ru-RU" sz="1200" dirty="0"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pixelbrush.ru/uploads/posts/2013-08/1375571287_g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00808"/>
            <a:ext cx="4896544" cy="44338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Трагедия Уильяма Шекспира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«Ромео и Джульетта»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Шекспир В. Ромео и Джульетта: трагедия; пер. с англ. Б. Пастернака. –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 : Детская литература, 2013. – 154 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256490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«Две равно уважаемых семьи</a:t>
            </a:r>
          </a:p>
          <a:p>
            <a:r>
              <a:rPr lang="ru-RU" b="1" i="1" dirty="0" smtClean="0">
                <a:latin typeface="Cambria" pitchFamily="18" charset="0"/>
              </a:rPr>
              <a:t>В Вероне, где встречают нас событья,</a:t>
            </a:r>
          </a:p>
          <a:p>
            <a:r>
              <a:rPr lang="ru-RU" b="1" i="1" dirty="0" smtClean="0">
                <a:latin typeface="Cambria" pitchFamily="18" charset="0"/>
              </a:rPr>
              <a:t>Ведут междоусобные бои</a:t>
            </a:r>
          </a:p>
          <a:p>
            <a:r>
              <a:rPr lang="ru-RU" b="1" i="1" dirty="0" smtClean="0">
                <a:latin typeface="Cambria" pitchFamily="18" charset="0"/>
              </a:rPr>
              <a:t>И не хотят унять кровопролитья.</a:t>
            </a:r>
          </a:p>
          <a:p>
            <a:r>
              <a:rPr lang="ru-RU" b="1" i="1" dirty="0" smtClean="0">
                <a:latin typeface="Cambria" pitchFamily="18" charset="0"/>
              </a:rPr>
              <a:t>Друг друга любят дети главарей...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18434" name="Picture 2" descr="http://www.sankt-petersburgpost.ru/_sf/6/656.jpg"/>
          <p:cNvPicPr>
            <a:picLocks noChangeAspect="1" noChangeArrowheads="1"/>
          </p:cNvPicPr>
          <p:nvPr/>
        </p:nvPicPr>
        <p:blipFill>
          <a:blip r:embed="rId3" cstate="print"/>
          <a:srcRect l="988" r="49601" b="1188"/>
          <a:stretch>
            <a:fillRect/>
          </a:stretch>
        </p:blipFill>
        <p:spPr bwMode="auto">
          <a:xfrm>
            <a:off x="179512" y="1628800"/>
            <a:ext cx="2057371" cy="2592288"/>
          </a:xfrm>
          <a:prstGeom prst="rect">
            <a:avLst/>
          </a:prstGeom>
          <a:noFill/>
        </p:spPr>
      </p:pic>
      <p:pic>
        <p:nvPicPr>
          <p:cNvPr id="18436" name="Picture 4" descr="http://www.sankt-petersburgpost.ru/_sf/6/656.jpg"/>
          <p:cNvPicPr>
            <a:picLocks noChangeAspect="1" noChangeArrowheads="1"/>
          </p:cNvPicPr>
          <p:nvPr/>
        </p:nvPicPr>
        <p:blipFill>
          <a:blip r:embed="rId3" cstate="print"/>
          <a:srcRect l="49411" r="1178" b="2757"/>
          <a:stretch>
            <a:fillRect/>
          </a:stretch>
        </p:blipFill>
        <p:spPr bwMode="auto">
          <a:xfrm>
            <a:off x="6876256" y="3284984"/>
            <a:ext cx="2090554" cy="2592288"/>
          </a:xfrm>
          <a:prstGeom prst="rect">
            <a:avLst/>
          </a:prstGeom>
          <a:noFill/>
        </p:spPr>
      </p:pic>
      <p:sp>
        <p:nvSpPr>
          <p:cNvPr id="14" name="Равнобедренный треугольник 13">
            <a:hlinkClick r:id="rId4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Трагедия Уильяма Шекспира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«Ромео и Джульетта»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5976" y="4437112"/>
            <a:ext cx="4536504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Издавна враждующие семьи смогла примирить только гибель их детей.</a:t>
            </a:r>
          </a:p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Но не велика ли цена за мир?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Читаешь пьесу и хочется плакать, так как представляешь себя на месте влюбленных героев и сопереживаешь им на протяжении всего повествования.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683568" y="1844824"/>
          <a:ext cx="60960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Сердце 22"/>
          <p:cNvSpPr/>
          <p:nvPr/>
        </p:nvSpPr>
        <p:spPr>
          <a:xfrm>
            <a:off x="3635896" y="3717032"/>
            <a:ext cx="720080" cy="648072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03648" y="1916832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990000"/>
                </a:solidFill>
              </a:rPr>
              <a:t>КРОВНАЯ НЕНАВИСТЬ</a:t>
            </a:r>
            <a:endParaRPr lang="ru-RU" sz="2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Комедия Н.В. Гоголя «Ревизор»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Ирина\Desktop\tnx5s13WLr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164" t="5845" r="29309" b="12325"/>
          <a:stretch>
            <a:fillRect/>
          </a:stretch>
        </p:blipFill>
        <p:spPr bwMode="auto">
          <a:xfrm>
            <a:off x="6300192" y="2420888"/>
            <a:ext cx="2520280" cy="3714097"/>
          </a:xfrm>
          <a:prstGeom prst="rect">
            <a:avLst/>
          </a:prstGeom>
          <a:noFill/>
        </p:spPr>
      </p:pic>
      <p:sp>
        <p:nvSpPr>
          <p:cNvPr id="5" name="Прямоугольная выноска 4"/>
          <p:cNvSpPr/>
          <p:nvPr/>
        </p:nvSpPr>
        <p:spPr>
          <a:xfrm>
            <a:off x="4355976" y="1916832"/>
            <a:ext cx="2880320" cy="1224136"/>
          </a:xfrm>
          <a:prstGeom prst="wedgeRectCallout">
            <a:avLst>
              <a:gd name="adj1" fmla="val 42810"/>
              <a:gd name="adj2" fmla="val 949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cademy Old" pitchFamily="2" charset="-52"/>
              </a:rPr>
              <a:t>На зеркало </a:t>
            </a:r>
            <a:r>
              <a:rPr lang="ru-RU" sz="2000" i="1" dirty="0" err="1" smtClean="0">
                <a:solidFill>
                  <a:srgbClr val="002060"/>
                </a:solidFill>
                <a:latin typeface="Academy Old" pitchFamily="2" charset="-52"/>
              </a:rPr>
              <a:t>неча</a:t>
            </a:r>
            <a:r>
              <a:rPr lang="ru-RU" sz="2000" i="1" dirty="0" smtClean="0">
                <a:solidFill>
                  <a:srgbClr val="002060"/>
                </a:solidFill>
                <a:latin typeface="Academy Old" pitchFamily="2" charset="-52"/>
              </a:rPr>
              <a:t> пенять, коли рожа крива.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Academy Old" pitchFamily="2" charset="-52"/>
              </a:rPr>
              <a:t>(Народная пословица).</a:t>
            </a:r>
            <a:endParaRPr lang="ru-RU" sz="2000" i="1" dirty="0">
              <a:solidFill>
                <a:srgbClr val="002060"/>
              </a:solidFill>
              <a:latin typeface="Academy Old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Гоголь Н. В. Ревизор //Собрание сочинений, т. 4. – М., 1967. – С. 5-105.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3744416" cy="3925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dirty="0" smtClean="0">
                <a:latin typeface="Cambria" pitchFamily="18" charset="0"/>
              </a:rPr>
              <a:t>Как говорил сам Николай Васильевич Гоголь, «</a:t>
            </a:r>
            <a:r>
              <a:rPr lang="ru-RU" b="1" dirty="0" smtClean="0">
                <a:latin typeface="Cambria" pitchFamily="18" charset="0"/>
              </a:rPr>
              <a:t>я решил собрать в одну кучу всё дурное в России</a:t>
            </a:r>
            <a:r>
              <a:rPr lang="ru-RU" dirty="0" smtClean="0">
                <a:latin typeface="Cambria" pitchFamily="18" charset="0"/>
              </a:rPr>
              <a:t>, какое я тогда знал, все несправедливости, какие делаются в тех местах и в тех случаях, где больше всего требуется от человека справедливость, </a:t>
            </a:r>
            <a:r>
              <a:rPr lang="ru-RU" b="1" dirty="0" smtClean="0">
                <a:latin typeface="Cambria" pitchFamily="18" charset="0"/>
              </a:rPr>
              <a:t>и за одним разом посмеяться над всем</a:t>
            </a:r>
            <a:r>
              <a:rPr lang="ru-RU" dirty="0" smtClean="0">
                <a:latin typeface="Cambria" pitchFamily="18" charset="0"/>
              </a:rPr>
              <a:t>».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9" name="Равнобедренный треугольник 8">
            <a:hlinkClick r:id="rId3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Комедия Н.В. Гоголя «Ревизор»</a:t>
            </a:r>
            <a:endParaRPr lang="ru-RU" dirty="0"/>
          </a:p>
        </p:txBody>
      </p:sp>
      <p:pic>
        <p:nvPicPr>
          <p:cNvPr id="16388" name="Picture 4" descr="http://www.ogoniok.com/common/hash/3/5/353b5d98-8340-2982-4a60-a7583144b2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4915262" cy="2428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39552" y="4725144"/>
            <a:ext cx="45365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Мошенники, взяточники, воры и просто вруны оказываются среди тех людей, которые должны по справедливости править городом!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509120"/>
            <a:ext cx="3024336" cy="1944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Но «всё тайное становится явным» и возмездие близко!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Об этом «Ревизор».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76872"/>
            <a:ext cx="1584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м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нимый</a:t>
            </a:r>
          </a:p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ревизор</a:t>
            </a:r>
          </a:p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Хлестаков</a:t>
            </a:r>
            <a:endParaRPr lang="ru-RU" sz="2400" b="1" dirty="0">
              <a:ln w="12700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132856"/>
            <a:ext cx="19442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уездный</a:t>
            </a:r>
          </a:p>
          <a:p>
            <a:pPr algn="ctr"/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городничий</a:t>
            </a:r>
          </a:p>
          <a:p>
            <a:pPr algn="ctr"/>
            <a:r>
              <a:rPr lang="ru-RU" sz="2400" b="1" dirty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и</a:t>
            </a:r>
            <a:r>
              <a:rPr lang="ru-RU" sz="24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прочие чиновники</a:t>
            </a:r>
            <a:endParaRPr lang="ru-RU" sz="2400" b="1" dirty="0">
              <a:ln w="12700">
                <a:noFill/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1" name="Стрелка влево 10">
            <a:hlinkClick r:id="rId3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Роман Ж. Верна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«Пятнадцатилетний капитан»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165304"/>
            <a:ext cx="8568952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Верн Ж. Пятнадцатилетний капитан.  – М.: Мир книги, Литература, 2011. – 320 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1844824"/>
            <a:ext cx="42484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</a:t>
            </a:r>
            <a:r>
              <a:rPr lang="ru-RU" dirty="0"/>
              <a:t>каждой главой </a:t>
            </a:r>
            <a:r>
              <a:rPr lang="ru-RU" dirty="0" smtClean="0"/>
              <a:t>книги события становятся </a:t>
            </a:r>
            <a:r>
              <a:rPr lang="ru-RU" dirty="0"/>
              <a:t>все </a:t>
            </a:r>
            <a:r>
              <a:rPr lang="ru-RU" dirty="0" smtClean="0"/>
              <a:t>интереснее!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Удачной ли будет ловля кита, на которую отважились капитан Гуль и пятеро матросов? Кто будет новым капитаном шхуны «Пилигрим»? Что задумал кок </a:t>
            </a:r>
            <a:r>
              <a:rPr lang="ru-RU" dirty="0" err="1"/>
              <a:t>Негоро</a:t>
            </a:r>
            <a:r>
              <a:rPr lang="ru-RU" dirty="0"/>
              <a:t>? Какие приключения будут происходить с молодым Диком </a:t>
            </a:r>
            <a:r>
              <a:rPr lang="ru-RU" dirty="0" err="1"/>
              <a:t>Сендом</a:t>
            </a:r>
            <a:r>
              <a:rPr lang="ru-RU" dirty="0"/>
              <a:t>, который совсем не знал премудростей морского дела? Благополучным ли будет плавание? Смогут ли герои выжить в Африке, где оказываются вместо Америки? Доберутся ли они до места назначения? Эти вопросы побуждали </a:t>
            </a:r>
            <a:r>
              <a:rPr lang="ru-RU" dirty="0" smtClean="0"/>
              <a:t>нас к </a:t>
            </a:r>
            <a:r>
              <a:rPr lang="ru-RU" dirty="0"/>
              <a:t>чтению.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9458" name="Picture 2" descr="http://booklinks.ru/uploads/posts/2011-03/1300597686_9785170497492.jpg"/>
          <p:cNvPicPr>
            <a:picLocks noChangeAspect="1" noChangeArrowheads="1"/>
          </p:cNvPicPr>
          <p:nvPr/>
        </p:nvPicPr>
        <p:blipFill>
          <a:blip r:embed="rId2" cstate="print"/>
          <a:srcRect t="15120"/>
          <a:stretch>
            <a:fillRect/>
          </a:stretch>
        </p:blipFill>
        <p:spPr bwMode="auto">
          <a:xfrm>
            <a:off x="395536" y="2348880"/>
            <a:ext cx="4072073" cy="2592288"/>
          </a:xfrm>
          <a:prstGeom prst="rect">
            <a:avLst/>
          </a:prstGeom>
          <a:noFill/>
        </p:spPr>
      </p:pic>
      <p:sp>
        <p:nvSpPr>
          <p:cNvPr id="9" name="Равнобедренный треугольник 8">
            <a:hlinkClick r:id="rId3" action="ppaction://hlinksldjump"/>
          </p:cNvPr>
          <p:cNvSpPr/>
          <p:nvPr/>
        </p:nvSpPr>
        <p:spPr>
          <a:xfrm rot="5400000">
            <a:off x="8424428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251520" y="6237312"/>
            <a:ext cx="2664296" cy="476672"/>
          </a:xfrm>
          <a:prstGeom prst="lef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Вернуться к списку книг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Роман Ж. Верна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«Пятнадцатилетний капитан»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geo.1september.ru/2006/18/3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2160240" cy="3175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115616" y="1556792"/>
            <a:ext cx="669674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8000">
                  <a:noFill/>
                  <a:prstDash val="solid"/>
                  <a:miter lim="800000"/>
                </a:ln>
                <a:solidFill>
                  <a:srgbClr val="0070C0"/>
                </a:solidFill>
              </a:rPr>
              <a:t>Главный герой – какой он?</a:t>
            </a:r>
            <a:endParaRPr lang="ru-RU" sz="3600" b="1" i="1" cap="none" spc="0" dirty="0">
              <a:ln w="18000">
                <a:noFill/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6012160" y="2204864"/>
            <a:ext cx="2915816" cy="1584176"/>
          </a:xfrm>
          <a:prstGeom prst="cloudCallou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15-летний сирота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Дик </a:t>
            </a:r>
            <a:r>
              <a:rPr lang="ru-RU" sz="2000" b="1" dirty="0" err="1" smtClean="0">
                <a:solidFill>
                  <a:srgbClr val="002060"/>
                </a:solidFill>
              </a:rPr>
              <a:t>Сенд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Выноска-облако 15"/>
          <p:cNvSpPr/>
          <p:nvPr/>
        </p:nvSpPr>
        <p:spPr>
          <a:xfrm rot="20918590">
            <a:off x="0" y="2492896"/>
            <a:ext cx="2915816" cy="1584176"/>
          </a:xfrm>
          <a:prstGeom prst="cloudCallout">
            <a:avLst>
              <a:gd name="adj1" fmla="val 57333"/>
              <a:gd name="adj2" fmla="val 737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Готов рисковать жизнью ради друзей!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7" name="Выноска-облако 16"/>
          <p:cNvSpPr/>
          <p:nvPr/>
        </p:nvSpPr>
        <p:spPr>
          <a:xfrm rot="1181134">
            <a:off x="6049624" y="4264657"/>
            <a:ext cx="2915816" cy="1937552"/>
          </a:xfrm>
          <a:prstGeom prst="cloudCallout">
            <a:avLst>
              <a:gd name="adj1" fmla="val -43524"/>
              <a:gd name="adj2" fmla="val 7127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каждый из нас может быть таким же храбрым и умным.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18" name="Выноска-облако 17"/>
          <p:cNvSpPr/>
          <p:nvPr/>
        </p:nvSpPr>
        <p:spPr>
          <a:xfrm>
            <a:off x="378951" y="4221088"/>
            <a:ext cx="2915816" cy="1711741"/>
          </a:xfrm>
          <a:prstGeom prst="cloudCallout">
            <a:avLst>
              <a:gd name="adj1" fmla="val 46100"/>
              <a:gd name="adj2" fmla="val 61639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Расчетлив и хитер, когда придумывает план спасения команды.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Поэма 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FF0000"/>
                </a:solidFill>
              </a:rPr>
              <a:t>. Ю. Лермонтова «Мцыри»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65304"/>
            <a:ext cx="835292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Лермонтов М. Ю. Мцыри //М. Ю. Лермонтов. Стихотворения. Поэмы. Герой нашего времени. – М. : Олимп; «Издательство АСТ», 1998. – С. 147-166.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486916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Мцыри</a:t>
            </a:r>
            <a:r>
              <a:rPr lang="ru-RU" sz="1600" dirty="0" smtClean="0"/>
              <a:t> – на грузинском языке означает «</a:t>
            </a:r>
            <a:r>
              <a:rPr lang="ru-RU" sz="1600" dirty="0" err="1" smtClean="0"/>
              <a:t>неслужащий</a:t>
            </a:r>
            <a:r>
              <a:rPr lang="ru-RU" sz="1600" dirty="0" smtClean="0"/>
              <a:t> монах, нечто вроде послушника». </a:t>
            </a:r>
            <a:endParaRPr lang="ru-RU" sz="1600" dirty="0" smtClean="0"/>
          </a:p>
          <a:p>
            <a:pPr algn="ctr"/>
            <a:r>
              <a:rPr lang="ru-RU" sz="1600" i="1" dirty="0" smtClean="0"/>
              <a:t>(Примечание М. Ю. Лермонтова).</a:t>
            </a:r>
          </a:p>
        </p:txBody>
      </p:sp>
      <p:pic>
        <p:nvPicPr>
          <p:cNvPr id="23554" name="Picture 2" descr="http://book-science.ru/artimage/p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3810000" cy="291465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683568" y="1916832"/>
            <a:ext cx="3816424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Главный герой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5649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Молодой юноша,</a:t>
            </a:r>
          </a:p>
          <a:p>
            <a:pPr algn="ctr"/>
            <a:r>
              <a:rPr lang="ru-RU" i="1" dirty="0" smtClean="0"/>
              <a:t>пленник в монастыре.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429000"/>
            <a:ext cx="3816424" cy="4320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Сюжет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4149080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Мцыри тоскует по своей Родине, ведь живет в плену. От отчаяния он решается на побег, но даже тут судьба играет с ним злую шутку – он возвращается в опостылевший монастырь...</a:t>
            </a:r>
          </a:p>
        </p:txBody>
      </p:sp>
      <p:sp>
        <p:nvSpPr>
          <p:cNvPr id="13" name="Равнобедренный треугольник 12">
            <a:hlinkClick r:id="rId3" action="ppaction://hlinksldjump"/>
          </p:cNvPr>
          <p:cNvSpPr/>
          <p:nvPr/>
        </p:nvSpPr>
        <p:spPr>
          <a:xfrm rot="5400000">
            <a:off x="8280412" y="6201308"/>
            <a:ext cx="504056" cy="43204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302</TotalTime>
  <Words>1752</Words>
  <Application>Microsoft Office PowerPoint</Application>
  <PresentationFormat>Экран (4:3)</PresentationFormat>
  <Paragraphs>194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Обычная</vt:lpstr>
      <vt:lpstr>Читательский дневник семиклассницы</vt:lpstr>
      <vt:lpstr>«Летнее путешествие в мир интереснейших книг можно считать открытым!»</vt:lpstr>
      <vt:lpstr>Трагедия Уильяма Шекспира «Ромео и Джульетта»</vt:lpstr>
      <vt:lpstr>Трагедия Уильяма Шекспира «Ромео и Джульетта»</vt:lpstr>
      <vt:lpstr>Комедия Н.В. Гоголя «Ревизор»</vt:lpstr>
      <vt:lpstr>Комедия Н.В. Гоголя «Ревизор»</vt:lpstr>
      <vt:lpstr>Роман Ж. Верна «Пятнадцатилетний капитан»</vt:lpstr>
      <vt:lpstr>Роман Ж. Верна «Пятнадцатилетний капитан»</vt:lpstr>
      <vt:lpstr>Поэма М. Ю. Лермонтова «Мцыри»</vt:lpstr>
      <vt:lpstr>Поэма М. Ю. Лермонтова «Мцыри»</vt:lpstr>
      <vt:lpstr>Роман А. С. Пушкина «Дубровский»</vt:lpstr>
      <vt:lpstr>Роман А. С. Пушкина «Дубровский»</vt:lpstr>
      <vt:lpstr>Сказка М.Е. Салтыкова-Щедрина «Премудрый пискарь»</vt:lpstr>
      <vt:lpstr>Сказка М.Е. Салтыкова-Щедрина «Премудрый пискарь»</vt:lpstr>
      <vt:lpstr>М. Горький «Песня о буревестнике»</vt:lpstr>
      <vt:lpstr>М. Горький «Песня о буревестнике»</vt:lpstr>
      <vt:lpstr>Повесть А. Г. Алексина «Очень страшная история»</vt:lpstr>
      <vt:lpstr>Повесть А. Г. Алексина «Очень страшная история»</vt:lpstr>
      <vt:lpstr>Рассказ В. Г. Распутина «Уроки французского»</vt:lpstr>
      <vt:lpstr>Рассказ В. Г. Распутина «Уроки французского»</vt:lpstr>
      <vt:lpstr>Спасибо за внимание к нашей работе!</vt:lpstr>
      <vt:lpstr>Список используемых источников</vt:lpstr>
      <vt:lpstr>Список используемых источников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Читательский дневник семиклассницы</dc:title>
  <dc:creator>Ирина</dc:creator>
  <cp:lastModifiedBy>Ирина</cp:lastModifiedBy>
  <cp:revision>31</cp:revision>
  <dcterms:created xsi:type="dcterms:W3CDTF">2014-09-23T13:32:05Z</dcterms:created>
  <dcterms:modified xsi:type="dcterms:W3CDTF">2014-09-23T18:34:09Z</dcterms:modified>
</cp:coreProperties>
</file>